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69" r:id="rId4"/>
    <p:sldId id="261" r:id="rId5"/>
    <p:sldId id="273" r:id="rId6"/>
    <p:sldId id="272" r:id="rId7"/>
    <p:sldId id="265" r:id="rId8"/>
    <p:sldId id="263" r:id="rId9"/>
    <p:sldId id="258" r:id="rId10"/>
    <p:sldId id="266" r:id="rId11"/>
    <p:sldId id="267" r:id="rId12"/>
    <p:sldId id="268" r:id="rId13"/>
    <p:sldId id="270" r:id="rId14"/>
    <p:sldId id="274" r:id="rId15"/>
    <p:sldId id="275" r:id="rId16"/>
    <p:sldId id="276" r:id="rId17"/>
    <p:sldId id="27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8"/>
    <p:restoredTop sz="94617"/>
  </p:normalViewPr>
  <p:slideViewPr>
    <p:cSldViewPr snapToGrid="0" snapToObjects="1">
      <p:cViewPr>
        <p:scale>
          <a:sx n="74" d="100"/>
          <a:sy n="74" d="100"/>
        </p:scale>
        <p:origin x="36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A3FA1-F5F7-794B-A945-10742BF93601}" type="datetimeFigureOut">
              <a:rPr lang="en-US" smtClean="0"/>
              <a:t>8/18/19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C5FAB-C703-294B-B036-178D78678F71}" type="slidenum">
              <a:rPr lang="en-US" smtClean="0"/>
              <a:t>‹#›</a:t>
            </a:fld>
            <a:endParaRPr lang="en-US"/>
          </a:p>
        </p:txBody>
      </p:sp>
    </p:spTree>
    <p:extLst>
      <p:ext uri="{BB962C8B-B14F-4D97-AF65-F5344CB8AC3E}">
        <p14:creationId xmlns:p14="http://schemas.microsoft.com/office/powerpoint/2010/main" val="79773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39:00-41:00 Women and members of underrepresented groups benefit disproportionately from encouragement by parents, teachers, and other mentors and role models (in part because </a:t>
            </a:r>
            <a:r>
              <a:rPr lang="en-US" sz="2000" i="1" dirty="0" smtClean="0"/>
              <a:t>society</a:t>
            </a:r>
            <a:r>
              <a:rPr lang="en-US" sz="2000" dirty="0" smtClean="0"/>
              <a:t> isn’t telling them that CS is a good career path for them)</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That </a:t>
            </a:r>
            <a:r>
              <a:rPr lang="en-US" sz="2000" dirty="0" err="1" smtClean="0"/>
              <a:t>doesn</a:t>
            </a:r>
            <a:r>
              <a:rPr lang="mr-IN" sz="2000" dirty="0" smtClean="0"/>
              <a:t>’</a:t>
            </a:r>
            <a:r>
              <a:rPr lang="en-US" sz="2000" dirty="0" smtClean="0"/>
              <a:t>t mean overprotection or coddling </a:t>
            </a:r>
            <a:r>
              <a:rPr lang="mr-IN" sz="2000" dirty="0" smtClean="0"/>
              <a:t>–</a:t>
            </a:r>
            <a:r>
              <a:rPr lang="en-US" sz="2000" dirty="0" smtClean="0"/>
              <a:t> they don’t need easier classes or less work. But they are more likely to quit if they are discouraged, told they don’t belong, told they might want to consider switching majors</a:t>
            </a:r>
            <a:r>
              <a:rPr lang="mr-IN" sz="2000" dirty="0" smtClean="0"/>
              <a:t>…</a:t>
            </a:r>
            <a:r>
              <a:rPr lang="en-US" sz="2000" dirty="0" smtClean="0"/>
              <a:t> These messages are heard very differently by </a:t>
            </a:r>
            <a:r>
              <a:rPr lang="en-US" sz="2000" dirty="0" err="1" smtClean="0"/>
              <a:t>memebers</a:t>
            </a:r>
            <a:r>
              <a:rPr lang="en-US" sz="2000" dirty="0" smtClean="0"/>
              <a:t> of majority groups than by underrepresented groups</a:t>
            </a:r>
          </a:p>
          <a:p>
            <a:endParaRPr lang="en-US" dirty="0"/>
          </a:p>
        </p:txBody>
      </p:sp>
      <p:sp>
        <p:nvSpPr>
          <p:cNvPr id="4" name="Slide Number Placeholder 3"/>
          <p:cNvSpPr>
            <a:spLocks noGrp="1"/>
          </p:cNvSpPr>
          <p:nvPr>
            <p:ph type="sldNum" sz="quarter" idx="10"/>
          </p:nvPr>
        </p:nvSpPr>
        <p:spPr/>
        <p:txBody>
          <a:bodyPr/>
          <a:lstStyle/>
          <a:p>
            <a:fld id="{5EDAF82A-F01C-AF4A-A528-D0FD1DDEEED6}" type="slidenum">
              <a:rPr lang="en-US" smtClean="0"/>
              <a:t>10</a:t>
            </a:fld>
            <a:endParaRPr lang="en-US"/>
          </a:p>
        </p:txBody>
      </p:sp>
    </p:spTree>
    <p:extLst>
      <p:ext uri="{BB962C8B-B14F-4D97-AF65-F5344CB8AC3E}">
        <p14:creationId xmlns:p14="http://schemas.microsoft.com/office/powerpoint/2010/main" val="755416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 students into a successful career (or dabbling) in computing </a:t>
            </a:r>
            <a:r>
              <a:rPr lang="mr-IN" dirty="0" smtClean="0"/>
              <a:t>–</a:t>
            </a:r>
            <a:r>
              <a:rPr lang="en-US" dirty="0" smtClean="0"/>
              <a:t> don’t focus on identifying the ones who can’t hack it</a:t>
            </a:r>
            <a:endParaRPr lang="en-US" dirty="0"/>
          </a:p>
        </p:txBody>
      </p:sp>
      <p:sp>
        <p:nvSpPr>
          <p:cNvPr id="4" name="Slide Number Placeholder 3"/>
          <p:cNvSpPr>
            <a:spLocks noGrp="1"/>
          </p:cNvSpPr>
          <p:nvPr>
            <p:ph type="sldNum" sz="quarter" idx="10"/>
          </p:nvPr>
        </p:nvSpPr>
        <p:spPr/>
        <p:txBody>
          <a:bodyPr/>
          <a:lstStyle/>
          <a:p>
            <a:fld id="{5EDAF82A-F01C-AF4A-A528-D0FD1DDEEED6}" type="slidenum">
              <a:rPr lang="en-US" smtClean="0"/>
              <a:t>11</a:t>
            </a:fld>
            <a:endParaRPr lang="en-US"/>
          </a:p>
        </p:txBody>
      </p:sp>
    </p:spTree>
    <p:extLst>
      <p:ext uri="{BB962C8B-B14F-4D97-AF65-F5344CB8AC3E}">
        <p14:creationId xmlns:p14="http://schemas.microsoft.com/office/powerpoint/2010/main" val="1799921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41:00-42:00 I</a:t>
            </a:r>
            <a:r>
              <a:rPr lang="en-US" baseline="0" dirty="0" smtClean="0"/>
              <a:t> haven’t talked about disability and accessibility, but that is another major area where we can do much better</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5EDAF82A-F01C-AF4A-A528-D0FD1DDEEED6}" type="slidenum">
              <a:rPr lang="en-US" smtClean="0"/>
              <a:t>12</a:t>
            </a:fld>
            <a:endParaRPr lang="en-US"/>
          </a:p>
        </p:txBody>
      </p:sp>
    </p:spTree>
    <p:extLst>
      <p:ext uri="{BB962C8B-B14F-4D97-AF65-F5344CB8AC3E}">
        <p14:creationId xmlns:p14="http://schemas.microsoft.com/office/powerpoint/2010/main" val="177596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8/18/19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8/18/19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8/18/19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8/18/19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8/18/19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8/18/19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8/18/19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8/18/19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8/18/19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8/18/19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8/18/19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8/18/19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hyperlink" Target="https://blackinai.github.io/" TargetMode="External"/><Relationship Id="rId4" Type="http://schemas.openxmlformats.org/officeDocument/2006/relationships/hyperlink" Target="http://www.deeplearningindaba.com/" TargetMode="External"/><Relationship Id="rId5" Type="http://schemas.openxmlformats.org/officeDocument/2006/relationships/hyperlink" Target="http://wimlds.org/" TargetMode="External"/><Relationship Id="rId6" Type="http://schemas.openxmlformats.org/officeDocument/2006/relationships/hyperlink" Target="https://reshamas.github.io/wimlds-2019-q1-report/" TargetMode="External"/><Relationship Id="rId7" Type="http://schemas.openxmlformats.org/officeDocument/2006/relationships/hyperlink" Target="https://www.latinxinai.org/" TargetMode="External"/><Relationship Id="rId1" Type="http://schemas.openxmlformats.org/officeDocument/2006/relationships/slideLayout" Target="../slideLayouts/slideLayout2.xml"/><Relationship Id="rId2" Type="http://schemas.openxmlformats.org/officeDocument/2006/relationships/hyperlink" Target="https://media.nesta.org.uk/documents/Gender_Diversity_in_AI_Research.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www3.weforum.org/docs/WEF_GGGR_2018.pdf" TargetMode="External"/><Relationship Id="rId4" Type="http://schemas.openxmlformats.org/officeDocument/2006/relationships/hyperlink" Target="https://cra.org/resources/taulbee-survey/" TargetMode="External"/><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esearchonresearch.blog/2019/06/18/gender-distributions-of-paper-awards/" TargetMode="External"/><Relationship Id="rId3" Type="http://schemas.openxmlformats.org/officeDocument/2006/relationships/hyperlink" Target="http://www.deeplearningindaba.com/blog/missing-continents-a-study-using-accepted-nips-pape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Panel:</a:t>
            </a:r>
            <a:br>
              <a:rPr lang="en-US" dirty="0" smtClean="0"/>
            </a:br>
            <a:r>
              <a:rPr lang="en-US" dirty="0" smtClean="0"/>
              <a:t>Diversity in AI</a:t>
            </a:r>
            <a:endParaRPr lang="en-US" dirty="0"/>
          </a:p>
        </p:txBody>
      </p:sp>
      <p:sp>
        <p:nvSpPr>
          <p:cNvPr id="3" name="Subtitle 2"/>
          <p:cNvSpPr>
            <a:spLocks noGrp="1"/>
          </p:cNvSpPr>
          <p:nvPr>
            <p:ph type="subTitle" idx="1"/>
          </p:nvPr>
        </p:nvSpPr>
        <p:spPr/>
        <p:txBody>
          <a:bodyPr/>
          <a:lstStyle/>
          <a:p>
            <a:r>
              <a:rPr lang="en-US" dirty="0" smtClean="0"/>
              <a:t>Marie </a:t>
            </a:r>
            <a:r>
              <a:rPr lang="en-US" cap="none" dirty="0" err="1" smtClean="0"/>
              <a:t>des</a:t>
            </a:r>
            <a:r>
              <a:rPr lang="en-US" dirty="0" err="1" smtClean="0"/>
              <a:t>Jardins</a:t>
            </a:r>
            <a:r>
              <a:rPr lang="en-US" dirty="0" smtClean="0"/>
              <a:t> </a:t>
            </a:r>
            <a:r>
              <a:rPr lang="en-US" cap="none" dirty="0" smtClean="0"/>
              <a:t>and</a:t>
            </a:r>
            <a:r>
              <a:rPr lang="en-US" dirty="0" smtClean="0"/>
              <a:t> Maria Gini</a:t>
            </a:r>
          </a:p>
          <a:p>
            <a:r>
              <a:rPr lang="en-US" dirty="0" smtClean="0"/>
              <a:t>IJCAI-2019</a:t>
            </a:r>
            <a:endParaRPr lang="en-US" dirty="0"/>
          </a:p>
        </p:txBody>
      </p:sp>
      <p:pic>
        <p:nvPicPr>
          <p:cNvPr id="1026" name="Picture 2" descr="https://www.ijcai.org/sites/default/files/maca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9643" y="5344117"/>
            <a:ext cx="1925053" cy="77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92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Done?</a:t>
            </a:r>
            <a:endParaRPr lang="en-US" dirty="0"/>
          </a:p>
        </p:txBody>
      </p:sp>
      <p:sp>
        <p:nvSpPr>
          <p:cNvPr id="3" name="Content Placeholder 2"/>
          <p:cNvSpPr>
            <a:spLocks noGrp="1"/>
          </p:cNvSpPr>
          <p:nvPr>
            <p:ph idx="1"/>
          </p:nvPr>
        </p:nvSpPr>
        <p:spPr>
          <a:xfrm>
            <a:off x="1097279" y="1737360"/>
            <a:ext cx="10893437" cy="4686695"/>
          </a:xfrm>
        </p:spPr>
        <p:txBody>
          <a:bodyPr>
            <a:noAutofit/>
          </a:bodyPr>
          <a:lstStyle/>
          <a:p>
            <a:pPr>
              <a:buFont typeface="Wingdings" charset="2"/>
              <a:buChar char="§"/>
            </a:pPr>
            <a:r>
              <a:rPr lang="en-US" sz="2800" dirty="0" smtClean="0"/>
              <a:t> Teach all kids computing from an </a:t>
            </a:r>
            <a:r>
              <a:rPr lang="en-US" sz="2800" b="1" dirty="0" smtClean="0">
                <a:solidFill>
                  <a:srgbClr val="7030A0"/>
                </a:solidFill>
              </a:rPr>
              <a:t>early age</a:t>
            </a:r>
            <a:r>
              <a:rPr lang="en-US" sz="2800" dirty="0" smtClean="0"/>
              <a:t>, offering a broad view of computing (not just coding)</a:t>
            </a:r>
          </a:p>
          <a:p>
            <a:pPr>
              <a:buFont typeface="Wingdings" charset="2"/>
              <a:buChar char="§"/>
            </a:pPr>
            <a:r>
              <a:rPr lang="en-US" sz="2800" dirty="0" smtClean="0"/>
              <a:t> Focus on </a:t>
            </a:r>
            <a:r>
              <a:rPr lang="en-US" sz="2800" b="1" dirty="0" smtClean="0">
                <a:solidFill>
                  <a:srgbClr val="7030A0"/>
                </a:solidFill>
              </a:rPr>
              <a:t>ethical and social implications </a:t>
            </a:r>
            <a:r>
              <a:rPr lang="en-US" sz="2800" dirty="0" smtClean="0"/>
              <a:t>of computing technology and make </a:t>
            </a:r>
            <a:r>
              <a:rPr lang="en-US" sz="2800" b="1" dirty="0" smtClean="0">
                <a:solidFill>
                  <a:srgbClr val="7030A0"/>
                </a:solidFill>
              </a:rPr>
              <a:t>interdisciplinary</a:t>
            </a:r>
            <a:r>
              <a:rPr lang="en-US" sz="2800" dirty="0" smtClean="0">
                <a:solidFill>
                  <a:srgbClr val="7030A0"/>
                </a:solidFill>
              </a:rPr>
              <a:t> </a:t>
            </a:r>
            <a:r>
              <a:rPr lang="en-US" sz="2800" dirty="0" smtClean="0"/>
              <a:t>connections</a:t>
            </a:r>
          </a:p>
          <a:p>
            <a:pPr>
              <a:buFont typeface="Wingdings" charset="2"/>
              <a:buChar char="§"/>
            </a:pPr>
            <a:r>
              <a:rPr lang="en-US" sz="2800" dirty="0" smtClean="0"/>
              <a:t> Establish </a:t>
            </a:r>
            <a:r>
              <a:rPr lang="en-US" sz="2800" b="1" dirty="0" smtClean="0">
                <a:solidFill>
                  <a:srgbClr val="7030A0"/>
                </a:solidFill>
              </a:rPr>
              <a:t>mentoring</a:t>
            </a:r>
            <a:r>
              <a:rPr lang="en-US" sz="2800" dirty="0" smtClean="0">
                <a:solidFill>
                  <a:srgbClr val="7030A0"/>
                </a:solidFill>
              </a:rPr>
              <a:t> </a:t>
            </a:r>
            <a:r>
              <a:rPr lang="en-US" sz="2800" dirty="0" smtClean="0"/>
              <a:t>programs, especially for women, people of color, and people with disabilities</a:t>
            </a:r>
          </a:p>
          <a:p>
            <a:pPr>
              <a:buFont typeface="Wingdings" charset="2"/>
              <a:buChar char="§"/>
            </a:pPr>
            <a:r>
              <a:rPr lang="en-US" sz="2800" dirty="0" smtClean="0"/>
              <a:t> Help women and minorities to develop a sense of </a:t>
            </a:r>
            <a:r>
              <a:rPr lang="en-US" sz="2800" b="1" dirty="0" smtClean="0">
                <a:solidFill>
                  <a:srgbClr val="7030A0"/>
                </a:solidFill>
              </a:rPr>
              <a:t>self-efficacy</a:t>
            </a:r>
          </a:p>
          <a:p>
            <a:pPr>
              <a:buFont typeface="Wingdings" charset="2"/>
              <a:buChar char="§"/>
            </a:pPr>
            <a:r>
              <a:rPr lang="en-US" sz="2800" dirty="0" smtClean="0"/>
              <a:t> Emphasize (and study research on) </a:t>
            </a:r>
            <a:r>
              <a:rPr lang="en-US" sz="2800" b="1" dirty="0" smtClean="0">
                <a:solidFill>
                  <a:srgbClr val="7030A0"/>
                </a:solidFill>
              </a:rPr>
              <a:t>growth mindset, resilience, and “grit”</a:t>
            </a:r>
          </a:p>
          <a:p>
            <a:pPr>
              <a:buFont typeface="Wingdings" charset="2"/>
              <a:buChar char="§"/>
            </a:pPr>
            <a:r>
              <a:rPr lang="en-US" sz="2800" dirty="0" smtClean="0"/>
              <a:t> Work with </a:t>
            </a:r>
            <a:r>
              <a:rPr lang="en-US" sz="2800" b="1" dirty="0" smtClean="0">
                <a:solidFill>
                  <a:srgbClr val="7030A0"/>
                </a:solidFill>
              </a:rPr>
              <a:t>K-12</a:t>
            </a:r>
            <a:r>
              <a:rPr lang="en-US" sz="2800" dirty="0" smtClean="0"/>
              <a:t> school systems to expand access and availability of CS</a:t>
            </a:r>
            <a:endParaRPr lang="en-US" sz="2400" dirty="0" smtClean="0"/>
          </a:p>
        </p:txBody>
      </p:sp>
    </p:spTree>
    <p:extLst>
      <p:ext uri="{BB962C8B-B14F-4D97-AF65-F5344CB8AC3E}">
        <p14:creationId xmlns:p14="http://schemas.microsoft.com/office/powerpoint/2010/main" val="172702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Educators Can</a:t>
            </a:r>
            <a:r>
              <a:rPr lang="mr-IN" dirty="0" smtClean="0"/>
              <a:t>…</a:t>
            </a:r>
            <a:endParaRPr lang="en-US" dirty="0"/>
          </a:p>
        </p:txBody>
      </p:sp>
      <p:sp>
        <p:nvSpPr>
          <p:cNvPr id="3" name="Content Placeholder 2"/>
          <p:cNvSpPr>
            <a:spLocks noGrp="1"/>
          </p:cNvSpPr>
          <p:nvPr>
            <p:ph idx="1"/>
          </p:nvPr>
        </p:nvSpPr>
        <p:spPr>
          <a:xfrm>
            <a:off x="1097280" y="1737360"/>
            <a:ext cx="10789920" cy="4611756"/>
          </a:xfrm>
        </p:spPr>
        <p:txBody>
          <a:bodyPr>
            <a:noAutofit/>
          </a:bodyPr>
          <a:lstStyle/>
          <a:p>
            <a:pPr>
              <a:buFont typeface="Wingdings" charset="2"/>
              <a:buChar char="§"/>
            </a:pPr>
            <a:r>
              <a:rPr lang="en-US" sz="2400" dirty="0" smtClean="0"/>
              <a:t> Foster a </a:t>
            </a:r>
            <a:r>
              <a:rPr lang="en-US" sz="2400" b="1" dirty="0" smtClean="0">
                <a:solidFill>
                  <a:srgbClr val="7030A0"/>
                </a:solidFill>
              </a:rPr>
              <a:t>growth mindset</a:t>
            </a:r>
          </a:p>
          <a:p>
            <a:pPr lvl="1"/>
            <a:r>
              <a:rPr lang="en-US" sz="2000" dirty="0" smtClean="0"/>
              <a:t>Don’t assume that a student’s level of confidence reflects their knowledge or ability</a:t>
            </a:r>
          </a:p>
          <a:p>
            <a:pPr>
              <a:buFont typeface="Wingdings" charset="2"/>
              <a:buChar char="§"/>
            </a:pPr>
            <a:r>
              <a:rPr lang="en-US" sz="2400" dirty="0" smtClean="0"/>
              <a:t> Design and teach </a:t>
            </a:r>
            <a:r>
              <a:rPr lang="en-US" sz="2400" b="1" dirty="0" smtClean="0">
                <a:solidFill>
                  <a:srgbClr val="7030A0"/>
                </a:solidFill>
              </a:rPr>
              <a:t>“launch” courses</a:t>
            </a:r>
            <a:r>
              <a:rPr lang="en-US" sz="2400" dirty="0" smtClean="0"/>
              <a:t>, not “</a:t>
            </a:r>
            <a:r>
              <a:rPr lang="en-US" sz="2400" dirty="0" err="1" smtClean="0"/>
              <a:t>weeder</a:t>
            </a:r>
            <a:r>
              <a:rPr lang="en-US" sz="2400" dirty="0" smtClean="0"/>
              <a:t>” courses</a:t>
            </a:r>
          </a:p>
          <a:p>
            <a:pPr>
              <a:buFont typeface="Wingdings" charset="2"/>
              <a:buChar char="§"/>
            </a:pPr>
            <a:r>
              <a:rPr lang="en-US" sz="2400" dirty="0" smtClean="0"/>
              <a:t> Learn how to </a:t>
            </a:r>
            <a:r>
              <a:rPr lang="en-US" sz="2400" b="1" dirty="0" smtClean="0">
                <a:solidFill>
                  <a:srgbClr val="7030A0"/>
                </a:solidFill>
              </a:rPr>
              <a:t>diagnose student learning </a:t>
            </a:r>
            <a:r>
              <a:rPr lang="en-US" sz="2400" dirty="0" smtClean="0"/>
              <a:t>during class</a:t>
            </a:r>
          </a:p>
          <a:p>
            <a:pPr lvl="1"/>
            <a:r>
              <a:rPr lang="en-US" sz="2000" dirty="0" smtClean="0"/>
              <a:t>NOT “Any questions? No? Good!”</a:t>
            </a:r>
          </a:p>
          <a:p>
            <a:pPr lvl="1"/>
            <a:r>
              <a:rPr lang="en-US" sz="2000" dirty="0" smtClean="0"/>
              <a:t>NOT “You would know the answer if you’d been paying attention”</a:t>
            </a:r>
          </a:p>
          <a:p>
            <a:pPr>
              <a:buFont typeface="Wingdings" charset="2"/>
              <a:buChar char="§"/>
            </a:pPr>
            <a:r>
              <a:rPr lang="en-US" sz="2400" dirty="0" smtClean="0"/>
              <a:t> Encourage students to </a:t>
            </a:r>
            <a:r>
              <a:rPr lang="en-US" sz="2400" b="1" dirty="0" smtClean="0">
                <a:solidFill>
                  <a:srgbClr val="7030A0"/>
                </a:solidFill>
              </a:rPr>
              <a:t>collaborate</a:t>
            </a:r>
            <a:r>
              <a:rPr lang="en-US" sz="2400" dirty="0" smtClean="0">
                <a:solidFill>
                  <a:srgbClr val="7030A0"/>
                </a:solidFill>
              </a:rPr>
              <a:t> </a:t>
            </a:r>
            <a:r>
              <a:rPr lang="en-US" sz="2400" dirty="0" smtClean="0"/>
              <a:t>in their learning</a:t>
            </a:r>
          </a:p>
          <a:p>
            <a:pPr lvl="1"/>
            <a:r>
              <a:rPr lang="mr-IN" sz="2000" dirty="0" smtClean="0"/>
              <a:t>…</a:t>
            </a:r>
            <a:r>
              <a:rPr lang="en-US" sz="2000" dirty="0" smtClean="0"/>
              <a:t>while including assessments to measure individual learning and performance</a:t>
            </a:r>
          </a:p>
          <a:p>
            <a:pPr>
              <a:buFont typeface="Wingdings" charset="2"/>
              <a:buChar char="§"/>
            </a:pPr>
            <a:r>
              <a:rPr lang="en-US" sz="2400" dirty="0" smtClean="0"/>
              <a:t> </a:t>
            </a:r>
            <a:r>
              <a:rPr lang="en-US" sz="2400" b="1" dirty="0" smtClean="0">
                <a:solidFill>
                  <a:srgbClr val="7030A0"/>
                </a:solidFill>
              </a:rPr>
              <a:t>Teach the students who are </a:t>
            </a:r>
            <a:r>
              <a:rPr lang="en-US" sz="2400" b="1" i="1" dirty="0" smtClean="0">
                <a:solidFill>
                  <a:srgbClr val="7030A0"/>
                </a:solidFill>
              </a:rPr>
              <a:t>least</a:t>
            </a:r>
            <a:r>
              <a:rPr lang="en-US" sz="2400" b="1" dirty="0" smtClean="0">
                <a:solidFill>
                  <a:srgbClr val="7030A0"/>
                </a:solidFill>
              </a:rPr>
              <a:t> like you</a:t>
            </a:r>
            <a:r>
              <a:rPr lang="en-US" sz="2400" dirty="0" smtClean="0"/>
              <a:t>, not just those who are </a:t>
            </a:r>
            <a:r>
              <a:rPr lang="en-US" sz="2400" i="1" dirty="0" smtClean="0"/>
              <a:t>most </a:t>
            </a:r>
            <a:r>
              <a:rPr lang="en-US" sz="2400" dirty="0" smtClean="0"/>
              <a:t>like you</a:t>
            </a:r>
          </a:p>
          <a:p>
            <a:pPr lvl="1"/>
            <a:r>
              <a:rPr lang="en-US" sz="2000" dirty="0" smtClean="0"/>
              <a:t>(Not many of them will become CS educators</a:t>
            </a:r>
            <a:r>
              <a:rPr lang="mr-IN" sz="2000" dirty="0" smtClean="0"/>
              <a:t>…</a:t>
            </a:r>
            <a:r>
              <a:rPr lang="en-US" sz="2000" dirty="0" smtClean="0"/>
              <a:t>)</a:t>
            </a:r>
          </a:p>
        </p:txBody>
      </p:sp>
    </p:spTree>
    <p:extLst>
      <p:ext uri="{BB962C8B-B14F-4D97-AF65-F5344CB8AC3E}">
        <p14:creationId xmlns:p14="http://schemas.microsoft.com/office/powerpoint/2010/main" val="36771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Dominant Gender/Race/Culture </a:t>
            </a:r>
            <a:br>
              <a:rPr lang="en-US" dirty="0" smtClean="0"/>
            </a:br>
            <a:r>
              <a:rPr lang="en-US" dirty="0" smtClean="0"/>
              <a:t>Allies Can</a:t>
            </a:r>
            <a:r>
              <a:rPr lang="mr-IN" dirty="0" smtClean="0"/>
              <a:t>…</a:t>
            </a:r>
            <a:endParaRPr lang="en-US" dirty="0"/>
          </a:p>
        </p:txBody>
      </p:sp>
      <p:sp>
        <p:nvSpPr>
          <p:cNvPr id="3" name="Content Placeholder 2"/>
          <p:cNvSpPr>
            <a:spLocks noGrp="1"/>
          </p:cNvSpPr>
          <p:nvPr>
            <p:ph idx="1"/>
          </p:nvPr>
        </p:nvSpPr>
        <p:spPr>
          <a:xfrm>
            <a:off x="1097280" y="2160589"/>
            <a:ext cx="9772003" cy="3880773"/>
          </a:xfrm>
        </p:spPr>
        <p:txBody>
          <a:bodyPr>
            <a:noAutofit/>
          </a:bodyPr>
          <a:lstStyle/>
          <a:p>
            <a:pPr lvl="1">
              <a:buFont typeface="Wingdings" charset="2"/>
              <a:buChar char="§"/>
            </a:pPr>
            <a:r>
              <a:rPr lang="en-US" sz="2800" b="1" dirty="0" smtClean="0">
                <a:solidFill>
                  <a:srgbClr val="7030A0"/>
                </a:solidFill>
              </a:rPr>
              <a:t> Educate themselves </a:t>
            </a:r>
            <a:r>
              <a:rPr lang="en-US" sz="2800" dirty="0"/>
              <a:t>on issues of underrepresentation, </a:t>
            </a:r>
            <a:r>
              <a:rPr lang="en-US" sz="2800" dirty="0" smtClean="0"/>
              <a:t>accessibility, diversity</a:t>
            </a:r>
            <a:r>
              <a:rPr lang="en-US" sz="2800" dirty="0"/>
              <a:t>, inclusion, and equity</a:t>
            </a:r>
          </a:p>
          <a:p>
            <a:pPr lvl="1">
              <a:buFont typeface="Wingdings" charset="2"/>
              <a:buChar char="§"/>
            </a:pPr>
            <a:r>
              <a:rPr lang="en-US" sz="2800" b="1" dirty="0" smtClean="0">
                <a:solidFill>
                  <a:srgbClr val="7030A0"/>
                </a:solidFill>
              </a:rPr>
              <a:t> Be </a:t>
            </a:r>
            <a:r>
              <a:rPr lang="en-US" sz="2800" b="1" dirty="0">
                <a:solidFill>
                  <a:srgbClr val="7030A0"/>
                </a:solidFill>
              </a:rPr>
              <a:t>champions </a:t>
            </a:r>
            <a:r>
              <a:rPr lang="en-US" sz="2800" dirty="0"/>
              <a:t>for underrepresented groups</a:t>
            </a:r>
          </a:p>
          <a:p>
            <a:pPr lvl="1">
              <a:buFont typeface="Wingdings" charset="2"/>
              <a:buChar char="§"/>
            </a:pPr>
            <a:r>
              <a:rPr lang="en-US" sz="2800" dirty="0" smtClean="0"/>
              <a:t> Understand dominant culture </a:t>
            </a:r>
            <a:r>
              <a:rPr lang="en-US" sz="2800" b="1" dirty="0" smtClean="0">
                <a:solidFill>
                  <a:srgbClr val="7030A0"/>
                </a:solidFill>
              </a:rPr>
              <a:t>privilege </a:t>
            </a:r>
            <a:endParaRPr lang="en-US" sz="2800" b="1" dirty="0">
              <a:solidFill>
                <a:srgbClr val="7030A0"/>
              </a:solidFill>
            </a:endParaRPr>
          </a:p>
          <a:p>
            <a:pPr lvl="1">
              <a:buFont typeface="Wingdings" charset="2"/>
              <a:buChar char="§"/>
            </a:pPr>
            <a:r>
              <a:rPr lang="en-US" sz="2800" dirty="0" smtClean="0"/>
              <a:t> Recognize </a:t>
            </a:r>
            <a:r>
              <a:rPr lang="en-US" sz="2800" dirty="0"/>
              <a:t>feelings of </a:t>
            </a:r>
            <a:r>
              <a:rPr lang="en-US" sz="2800" b="1" dirty="0">
                <a:solidFill>
                  <a:srgbClr val="7030A0"/>
                </a:solidFill>
              </a:rPr>
              <a:t>defensiveness and fear of change</a:t>
            </a:r>
          </a:p>
          <a:p>
            <a:pPr lvl="1">
              <a:buFont typeface="Wingdings" charset="2"/>
              <a:buChar char="§"/>
            </a:pPr>
            <a:r>
              <a:rPr lang="en-US" sz="2800" dirty="0" smtClean="0"/>
              <a:t> Be </a:t>
            </a:r>
            <a:r>
              <a:rPr lang="en-US" sz="2800" dirty="0"/>
              <a:t>willing to </a:t>
            </a:r>
            <a:r>
              <a:rPr lang="en-US" sz="2800" b="1" dirty="0">
                <a:solidFill>
                  <a:srgbClr val="7030A0"/>
                </a:solidFill>
              </a:rPr>
              <a:t>proactively recruit and retain </a:t>
            </a:r>
            <a:r>
              <a:rPr lang="en-US" sz="2800" dirty="0"/>
              <a:t>students, faculty, and workers from underrepresented groups</a:t>
            </a:r>
            <a:endParaRPr lang="en-US" sz="2000" dirty="0"/>
          </a:p>
        </p:txBody>
      </p:sp>
    </p:spTree>
    <p:extLst>
      <p:ext uri="{BB962C8B-B14F-4D97-AF65-F5344CB8AC3E}">
        <p14:creationId xmlns:p14="http://schemas.microsoft.com/office/powerpoint/2010/main" val="18189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a:t>NESTA July 2019 study on Gender Diversity in AI </a:t>
            </a:r>
            <a:r>
              <a:rPr lang="en-US" dirty="0" smtClean="0"/>
              <a:t>Research </a:t>
            </a:r>
            <a:br>
              <a:rPr lang="en-US" dirty="0" smtClean="0"/>
            </a:br>
            <a:r>
              <a:rPr lang="en-US" dirty="0" smtClean="0"/>
              <a:t>     </a:t>
            </a:r>
            <a:r>
              <a:rPr lang="en-US" dirty="0" smtClean="0">
                <a:hlinkClick r:id="rId2"/>
              </a:rPr>
              <a:t>https</a:t>
            </a:r>
            <a:r>
              <a:rPr lang="en-US" dirty="0">
                <a:hlinkClick r:id="rId2"/>
              </a:rPr>
              <a:t>://</a:t>
            </a:r>
            <a:r>
              <a:rPr lang="en-US" dirty="0" smtClean="0">
                <a:hlinkClick r:id="rId2"/>
              </a:rPr>
              <a:t>media.nesta.org.uk/documents/Gender_Diversity_in_AI_Research.pdf</a:t>
            </a:r>
            <a:endParaRPr lang="en-US" dirty="0"/>
          </a:p>
          <a:p>
            <a:r>
              <a:rPr lang="en-US" dirty="0">
                <a:hlinkClick r:id="rId3"/>
              </a:rPr>
              <a:t>Black in </a:t>
            </a:r>
            <a:r>
              <a:rPr lang="en-US" dirty="0" smtClean="0">
                <a:hlinkClick r:id="rId3"/>
              </a:rPr>
              <a:t>AI</a:t>
            </a:r>
            <a:r>
              <a:rPr lang="en-US" dirty="0"/>
              <a:t> </a:t>
            </a:r>
            <a:r>
              <a:rPr lang="mr-IN" dirty="0" smtClean="0">
                <a:hlinkClick r:id="rId4"/>
              </a:rPr>
              <a:t>–</a:t>
            </a:r>
            <a:r>
              <a:rPr lang="en-US" dirty="0" smtClean="0"/>
              <a:t> </a:t>
            </a:r>
            <a:r>
              <a:rPr lang="en-US" dirty="0">
                <a:hlinkClick r:id="rId3"/>
              </a:rPr>
              <a:t>https://blackinai.github.io</a:t>
            </a:r>
            <a:r>
              <a:rPr lang="en-US" dirty="0" smtClean="0">
                <a:hlinkClick r:id="rId3"/>
              </a:rPr>
              <a:t>/</a:t>
            </a:r>
            <a:endParaRPr lang="en-US" dirty="0" smtClean="0"/>
          </a:p>
          <a:p>
            <a:r>
              <a:rPr lang="en-US" dirty="0" smtClean="0">
                <a:hlinkClick r:id="rId4"/>
              </a:rPr>
              <a:t>The </a:t>
            </a:r>
            <a:r>
              <a:rPr lang="en-US" dirty="0">
                <a:hlinkClick r:id="rId4"/>
              </a:rPr>
              <a:t>Deep Learning </a:t>
            </a:r>
            <a:r>
              <a:rPr lang="en-US" dirty="0" smtClean="0">
                <a:hlinkClick r:id="rId4"/>
              </a:rPr>
              <a:t>Indaba</a:t>
            </a:r>
            <a:r>
              <a:rPr lang="en-US" dirty="0" smtClean="0"/>
              <a:t> - </a:t>
            </a:r>
            <a:r>
              <a:rPr lang="en-US" dirty="0">
                <a:hlinkClick r:id="rId4"/>
              </a:rPr>
              <a:t>http://www.deeplearningindaba.com/</a:t>
            </a:r>
            <a:endParaRPr lang="en-US" dirty="0"/>
          </a:p>
          <a:p>
            <a:r>
              <a:rPr lang="en-US" dirty="0">
                <a:hlinkClick r:id="rId5"/>
              </a:rPr>
              <a:t>Women in Machine Learning and Data Science</a:t>
            </a:r>
            <a:r>
              <a:rPr lang="en-US" dirty="0"/>
              <a:t> </a:t>
            </a:r>
            <a:r>
              <a:rPr lang="en-US" dirty="0" smtClean="0"/>
              <a:t>- </a:t>
            </a:r>
            <a:r>
              <a:rPr lang="en-US" dirty="0">
                <a:hlinkClick r:id="rId5"/>
              </a:rPr>
              <a:t>http://wimlds.org</a:t>
            </a:r>
            <a:r>
              <a:rPr lang="en-US" dirty="0" smtClean="0">
                <a:hlinkClick r:id="rId5"/>
              </a:rPr>
              <a:t>/</a:t>
            </a:r>
            <a:r>
              <a:rPr lang="en-US" dirty="0" smtClean="0"/>
              <a:t> </a:t>
            </a:r>
            <a:br>
              <a:rPr lang="en-US" dirty="0" smtClean="0"/>
            </a:br>
            <a:r>
              <a:rPr lang="en-US" dirty="0" smtClean="0"/>
              <a:t> </a:t>
            </a:r>
            <a:r>
              <a:rPr lang="en-US" dirty="0"/>
              <a:t> </a:t>
            </a:r>
            <a:r>
              <a:rPr lang="en-US" dirty="0" err="1" smtClean="0"/>
              <a:t>WiMLDS</a:t>
            </a:r>
            <a:r>
              <a:rPr lang="en-US" dirty="0" smtClean="0"/>
              <a:t> 2019 </a:t>
            </a:r>
            <a:r>
              <a:rPr lang="en-US" dirty="0"/>
              <a:t>Q1 report </a:t>
            </a:r>
            <a:r>
              <a:rPr lang="en-US" dirty="0">
                <a:hlinkClick r:id="rId6"/>
              </a:rPr>
              <a:t>https://reshamas.github.io/wimlds-2019-q1-report</a:t>
            </a:r>
            <a:r>
              <a:rPr lang="en-US" dirty="0" smtClean="0">
                <a:hlinkClick r:id="rId6"/>
              </a:rPr>
              <a:t>/</a:t>
            </a:r>
            <a:endParaRPr lang="en-US" dirty="0" smtClean="0"/>
          </a:p>
          <a:p>
            <a:r>
              <a:rPr lang="en-US" dirty="0" smtClean="0">
                <a:hlinkClick r:id="rId7"/>
              </a:rPr>
              <a:t>LatinX </a:t>
            </a:r>
            <a:r>
              <a:rPr lang="en-US" dirty="0">
                <a:hlinkClick r:id="rId7"/>
              </a:rPr>
              <a:t>in </a:t>
            </a:r>
            <a:r>
              <a:rPr lang="en-US" dirty="0" smtClean="0">
                <a:hlinkClick r:id="rId7"/>
              </a:rPr>
              <a:t>AI</a:t>
            </a:r>
            <a:r>
              <a:rPr lang="en-US" dirty="0" smtClean="0"/>
              <a:t> - </a:t>
            </a:r>
            <a:r>
              <a:rPr lang="en-US" dirty="0">
                <a:hlinkClick r:id="rId7"/>
              </a:rPr>
              <a:t>https://www.latinxinai.org/</a:t>
            </a:r>
            <a:endParaRPr lang="en-US" dirty="0"/>
          </a:p>
          <a:p>
            <a:endParaRPr lang="en-US" dirty="0"/>
          </a:p>
          <a:p>
            <a:endParaRPr lang="en-US" dirty="0"/>
          </a:p>
        </p:txBody>
      </p:sp>
    </p:spTree>
    <p:extLst>
      <p:ext uri="{BB962C8B-B14F-4D97-AF65-F5344CB8AC3E}">
        <p14:creationId xmlns:p14="http://schemas.microsoft.com/office/powerpoint/2010/main" val="1072190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(addressed during panel)</a:t>
            </a:r>
            <a:endParaRPr lang="en-US" dirty="0"/>
          </a:p>
        </p:txBody>
      </p:sp>
      <p:sp>
        <p:nvSpPr>
          <p:cNvPr id="3" name="Content Placeholder 2"/>
          <p:cNvSpPr>
            <a:spLocks noGrp="1"/>
          </p:cNvSpPr>
          <p:nvPr>
            <p:ph idx="1"/>
          </p:nvPr>
        </p:nvSpPr>
        <p:spPr/>
        <p:txBody>
          <a:bodyPr>
            <a:normAutofit fontScale="92500" lnSpcReduction="20000"/>
          </a:bodyPr>
          <a:lstStyle/>
          <a:p>
            <a:pPr>
              <a:buFont typeface="Wingdings" charset="2"/>
              <a:buChar char="Ø"/>
            </a:pPr>
            <a:r>
              <a:rPr lang="en-US" dirty="0"/>
              <a:t>What would be some actionable policies conference organizers can take/are taking to promote inclusivity? (</a:t>
            </a:r>
            <a:r>
              <a:rPr lang="en-US" dirty="0" err="1"/>
              <a:t>Eg</a:t>
            </a:r>
            <a:r>
              <a:rPr lang="en-US" dirty="0"/>
              <a:t> conference venue choices, paper acceptance policies </a:t>
            </a:r>
            <a:r>
              <a:rPr lang="en-US" dirty="0" err="1"/>
              <a:t>etc</a:t>
            </a:r>
            <a:r>
              <a:rPr lang="en-US" dirty="0" smtClean="0"/>
              <a:t>)</a:t>
            </a:r>
          </a:p>
          <a:p>
            <a:pPr>
              <a:buFont typeface="Wingdings" charset="2"/>
              <a:buChar char="Ø"/>
            </a:pPr>
            <a:r>
              <a:rPr lang="en-US" dirty="0"/>
              <a:t>What do you think of having quotas to increase </a:t>
            </a:r>
            <a:r>
              <a:rPr lang="en-US" dirty="0" smtClean="0"/>
              <a:t>diversity?</a:t>
            </a:r>
          </a:p>
          <a:p>
            <a:pPr>
              <a:buFont typeface="Wingdings" charset="2"/>
              <a:buChar char="Ø"/>
            </a:pPr>
            <a:r>
              <a:rPr lang="en-US" dirty="0"/>
              <a:t>What are the harms of focusing on specific groups</a:t>
            </a:r>
            <a:r>
              <a:rPr lang="en-US" dirty="0" smtClean="0"/>
              <a:t>?</a:t>
            </a:r>
          </a:p>
          <a:p>
            <a:pPr>
              <a:buFont typeface="Wingdings" charset="2"/>
              <a:buChar char="Ø"/>
            </a:pPr>
            <a:r>
              <a:rPr lang="en-US" dirty="0"/>
              <a:t>I am sorry for long question! Recently I was surprised at a comment by a highly distinguished professor (+100,000 citations) in a non-private conversation. He (a white male!) said diversity policies for faculty selection based on gender is bad for women. The reason is that it projects the presumption that the female faculty members are less qualified compared to their male peers. As a result, female faculty members who have not benefited from these policies at all are paying the price for this perception. His opinion was that faculty selection must be only merit-abed. My question is how can we avoid perceptions like this</a:t>
            </a:r>
            <a:r>
              <a:rPr lang="en-US" dirty="0" smtClean="0"/>
              <a:t>?</a:t>
            </a:r>
          </a:p>
          <a:p>
            <a:pPr>
              <a:buFont typeface="Wingdings" charset="2"/>
              <a:buChar char="Ø"/>
            </a:pPr>
            <a:r>
              <a:rPr lang="en-US" dirty="0"/>
              <a:t>How can policies help with diversity when it is not visible groups? (example : there can be policies to hire more women, but how do you rise the rate of LGBT+?)  / How do you suggest we help include communities that can be "hidden" (e.g. sexuality, mental illness)?</a:t>
            </a:r>
            <a:endParaRPr lang="en-US" dirty="0" smtClean="0"/>
          </a:p>
          <a:p>
            <a:pPr>
              <a:buFont typeface="Wingdings" charset="2"/>
              <a:buChar char="Ø"/>
            </a:pPr>
            <a:endParaRPr lang="en-US" dirty="0" smtClean="0"/>
          </a:p>
          <a:p>
            <a:pPr>
              <a:buFont typeface="Wingdings" charset="2"/>
              <a:buChar char="Ø"/>
            </a:pPr>
            <a:endParaRPr lang="en-US" dirty="0"/>
          </a:p>
        </p:txBody>
      </p:sp>
    </p:spTree>
    <p:extLst>
      <p:ext uri="{BB962C8B-B14F-4D97-AF65-F5344CB8AC3E}">
        <p14:creationId xmlns:p14="http://schemas.microsoft.com/office/powerpoint/2010/main" val="255287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Questions Submitted</a:t>
            </a:r>
            <a:endParaRPr lang="en-US" dirty="0"/>
          </a:p>
        </p:txBody>
      </p:sp>
      <p:sp>
        <p:nvSpPr>
          <p:cNvPr id="3" name="Content Placeholder 2"/>
          <p:cNvSpPr>
            <a:spLocks noGrp="1"/>
          </p:cNvSpPr>
          <p:nvPr>
            <p:ph idx="1"/>
          </p:nvPr>
        </p:nvSpPr>
        <p:spPr/>
        <p:txBody>
          <a:bodyPr/>
          <a:lstStyle/>
          <a:p>
            <a:pPr>
              <a:buFont typeface="Wingdings" charset="2"/>
              <a:buChar char="Ø"/>
            </a:pPr>
            <a:r>
              <a:rPr lang="en-US" dirty="0"/>
              <a:t>What are some rational ways to include more people from diverse backgrounds in AI-related fields</a:t>
            </a:r>
            <a:r>
              <a:rPr lang="en-US" dirty="0" smtClean="0"/>
              <a:t>?</a:t>
            </a:r>
          </a:p>
          <a:p>
            <a:pPr>
              <a:buFont typeface="Wingdings" charset="2"/>
              <a:buChar char="Ø"/>
            </a:pPr>
            <a:r>
              <a:rPr lang="en-US" dirty="0"/>
              <a:t>How will we know that we have succeeded in creating a more diverse community</a:t>
            </a:r>
            <a:r>
              <a:rPr lang="en-US" dirty="0" smtClean="0"/>
              <a:t>?</a:t>
            </a:r>
          </a:p>
          <a:p>
            <a:pPr>
              <a:buFont typeface="Wingdings" charset="2"/>
              <a:buChar char="Ø"/>
            </a:pPr>
            <a:r>
              <a:rPr lang="en-US" dirty="0"/>
              <a:t>We can’t talk about the unbalanced AI technology development globally without considering the geo political issues we are facing today.  Most countries, especially developed countries think AI (advanced technology in general) is strategically important and there are more restrictions being put in place to prevent technology being shared with other countries.  Diversity can’t be achieved by only looking at your individual country because the biggest inequality is on a country level.  I am curious to learn as an academia, how do you change that? </a:t>
            </a:r>
          </a:p>
          <a:p>
            <a:pPr>
              <a:buFont typeface="Wingdings" charset="2"/>
              <a:buChar char="Ø"/>
            </a:pPr>
            <a:r>
              <a:rPr lang="en-US" dirty="0"/>
              <a:t>What are the key challenges for the future AI development? And the main limitations for implementing AI?</a:t>
            </a:r>
          </a:p>
        </p:txBody>
      </p:sp>
    </p:spTree>
    <p:extLst>
      <p:ext uri="{BB962C8B-B14F-4D97-AF65-F5344CB8AC3E}">
        <p14:creationId xmlns:p14="http://schemas.microsoft.com/office/powerpoint/2010/main" val="113973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Questions Submitted</a:t>
            </a:r>
            <a:endParaRPr lang="en-US" dirty="0"/>
          </a:p>
        </p:txBody>
      </p:sp>
      <p:sp>
        <p:nvSpPr>
          <p:cNvPr id="3" name="Content Placeholder 2"/>
          <p:cNvSpPr>
            <a:spLocks noGrp="1"/>
          </p:cNvSpPr>
          <p:nvPr>
            <p:ph idx="1"/>
          </p:nvPr>
        </p:nvSpPr>
        <p:spPr/>
        <p:txBody>
          <a:bodyPr/>
          <a:lstStyle/>
          <a:p>
            <a:pPr>
              <a:buFont typeface="Wingdings" charset="2"/>
              <a:buChar char="Ø"/>
            </a:pPr>
            <a:r>
              <a:rPr lang="en-US" dirty="0"/>
              <a:t>How do we balance diversity and efficiency? If there are too many different opinions, it can be challenging to make </a:t>
            </a:r>
            <a:r>
              <a:rPr lang="en-US" dirty="0" smtClean="0"/>
              <a:t>decisions</a:t>
            </a:r>
          </a:p>
          <a:p>
            <a:pPr>
              <a:buFont typeface="Wingdings" charset="2"/>
              <a:buChar char="Ø"/>
            </a:pPr>
            <a:r>
              <a:rPr lang="en-US" dirty="0"/>
              <a:t>There are groups and initiatives doing great work to promote diversity in CS. Could you talk about your favorite groups or initiatives that could receive more support/awareness from the CS community</a:t>
            </a:r>
            <a:r>
              <a:rPr lang="en-US" dirty="0" smtClean="0"/>
              <a:t>?</a:t>
            </a:r>
          </a:p>
          <a:p>
            <a:pPr>
              <a:buFont typeface="Wingdings" charset="2"/>
              <a:buChar char="Ø"/>
            </a:pPr>
            <a:r>
              <a:rPr lang="en-US" dirty="0"/>
              <a:t>This question is mainly for Marie: could you arrange on-site childcare services at IJCAI-20? Thank you! </a:t>
            </a:r>
            <a:endParaRPr lang="en-US" dirty="0" smtClean="0"/>
          </a:p>
          <a:p>
            <a:pPr>
              <a:buFont typeface="Wingdings" charset="2"/>
              <a:buChar char="Ø"/>
            </a:pPr>
            <a:r>
              <a:rPr lang="en-US" dirty="0"/>
              <a:t>How can we highlight important gender problems when it may not be obvious that it’s a gender problem (e.g., your example about AAAI deadline) while ensuring we’re not making “everything about gender” </a:t>
            </a:r>
            <a:endParaRPr lang="en-US" dirty="0" smtClean="0"/>
          </a:p>
          <a:p>
            <a:pPr>
              <a:buFont typeface="Wingdings" charset="2"/>
              <a:buChar char="Ø"/>
            </a:pPr>
            <a:endParaRPr lang="en-US" dirty="0"/>
          </a:p>
        </p:txBody>
      </p:sp>
    </p:spTree>
    <p:extLst>
      <p:ext uri="{BB962C8B-B14F-4D97-AF65-F5344CB8AC3E}">
        <p14:creationId xmlns:p14="http://schemas.microsoft.com/office/powerpoint/2010/main" val="234695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Questions Submitted</a:t>
            </a:r>
            <a:endParaRPr lang="en-US" dirty="0"/>
          </a:p>
        </p:txBody>
      </p:sp>
      <p:sp>
        <p:nvSpPr>
          <p:cNvPr id="3" name="Content Placeholder 2"/>
          <p:cNvSpPr>
            <a:spLocks noGrp="1"/>
          </p:cNvSpPr>
          <p:nvPr>
            <p:ph idx="1"/>
          </p:nvPr>
        </p:nvSpPr>
        <p:spPr/>
        <p:txBody>
          <a:bodyPr/>
          <a:lstStyle/>
          <a:p>
            <a:pPr>
              <a:buFont typeface="Wingdings" charset="2"/>
              <a:buChar char="Ø"/>
            </a:pPr>
            <a:r>
              <a:rPr lang="en-US" dirty="0"/>
              <a:t>Why do you think so many leading people (specifically other women or minority groups) are reluctant to talk about these issues</a:t>
            </a:r>
            <a:r>
              <a:rPr lang="en-US" dirty="0" smtClean="0"/>
              <a:t>?</a:t>
            </a:r>
          </a:p>
          <a:p>
            <a:pPr>
              <a:buFont typeface="Wingdings" charset="2"/>
              <a:buChar char="Ø"/>
            </a:pPr>
            <a:r>
              <a:rPr lang="en-US" dirty="0"/>
              <a:t>Given the recent trends, achieving SOTA results requires massive amounts of resources which are clearly not evenly distributed among research groups or countries. How can we help mediate this?</a:t>
            </a:r>
          </a:p>
        </p:txBody>
      </p:sp>
    </p:spTree>
    <p:extLst>
      <p:ext uri="{BB962C8B-B14F-4D97-AF65-F5344CB8AC3E}">
        <p14:creationId xmlns:p14="http://schemas.microsoft.com/office/powerpoint/2010/main" val="1813117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Panelists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20966" y="2102757"/>
            <a:ext cx="1855058" cy="20566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5906" y="4160158"/>
            <a:ext cx="1853071" cy="1138773"/>
          </a:xfrm>
          <a:prstGeom prst="rect">
            <a:avLst/>
          </a:prstGeom>
          <a:noFill/>
        </p:spPr>
        <p:txBody>
          <a:bodyPr wrap="none" rtlCol="0">
            <a:spAutoFit/>
          </a:bodyPr>
          <a:lstStyle/>
          <a:p>
            <a:r>
              <a:rPr lang="en-US" sz="2000" b="1" dirty="0" smtClean="0"/>
              <a:t>Edith </a:t>
            </a:r>
            <a:r>
              <a:rPr lang="en-US" sz="2000" b="1" dirty="0" err="1" smtClean="0"/>
              <a:t>Elkind</a:t>
            </a:r>
            <a:endParaRPr lang="en-US" sz="2000" b="1" dirty="0" smtClean="0"/>
          </a:p>
          <a:p>
            <a:r>
              <a:rPr lang="en-US" sz="1600" dirty="0" smtClean="0"/>
              <a:t>Professor</a:t>
            </a:r>
          </a:p>
          <a:p>
            <a:r>
              <a:rPr lang="en-US" sz="1600" dirty="0" smtClean="0"/>
              <a:t>University of Oxford</a:t>
            </a:r>
          </a:p>
          <a:p>
            <a:r>
              <a:rPr lang="en-US" sz="1600" dirty="0" smtClean="0"/>
              <a:t>UK</a:t>
            </a:r>
            <a:endParaRPr lang="en-US" sz="1600" dirty="0"/>
          </a:p>
        </p:txBody>
      </p:sp>
      <p:sp>
        <p:nvSpPr>
          <p:cNvPr id="9" name="TextBox 8"/>
          <p:cNvSpPr txBox="1"/>
          <p:nvPr/>
        </p:nvSpPr>
        <p:spPr>
          <a:xfrm>
            <a:off x="4987550" y="4160158"/>
            <a:ext cx="2154179" cy="1631216"/>
          </a:xfrm>
          <a:prstGeom prst="rect">
            <a:avLst/>
          </a:prstGeom>
          <a:noFill/>
        </p:spPr>
        <p:txBody>
          <a:bodyPr wrap="none" rtlCol="0">
            <a:spAutoFit/>
          </a:bodyPr>
          <a:lstStyle/>
          <a:p>
            <a:r>
              <a:rPr lang="en-US" sz="2000" b="1" dirty="0" smtClean="0"/>
              <a:t>Francesca Rossi</a:t>
            </a:r>
          </a:p>
          <a:p>
            <a:pPr indent="-228600"/>
            <a:r>
              <a:rPr lang="en-US" sz="1600" dirty="0" smtClean="0"/>
              <a:t>AI Ethics Global Leader</a:t>
            </a:r>
          </a:p>
          <a:p>
            <a:pPr indent="-228600"/>
            <a:r>
              <a:rPr lang="en-US" sz="1600" dirty="0" smtClean="0"/>
              <a:t>Distinguished Research </a:t>
            </a:r>
            <a:br>
              <a:rPr lang="en-US" sz="1600" dirty="0" smtClean="0"/>
            </a:br>
            <a:r>
              <a:rPr lang="en-US" sz="1600" dirty="0" smtClean="0"/>
              <a:t>   Staff Member</a:t>
            </a:r>
          </a:p>
          <a:p>
            <a:r>
              <a:rPr lang="en-US" sz="1600" dirty="0" smtClean="0"/>
              <a:t>IBM</a:t>
            </a:r>
          </a:p>
          <a:p>
            <a:r>
              <a:rPr lang="en-US" sz="1600" dirty="0" smtClean="0"/>
              <a:t>USA</a:t>
            </a:r>
            <a:endParaRPr lang="en-US" sz="1600" dirty="0"/>
          </a:p>
        </p:txBody>
      </p:sp>
      <p:sp>
        <p:nvSpPr>
          <p:cNvPr id="10" name="TextBox 9"/>
          <p:cNvSpPr txBox="1"/>
          <p:nvPr/>
        </p:nvSpPr>
        <p:spPr>
          <a:xfrm>
            <a:off x="7447961" y="4159452"/>
            <a:ext cx="2038956" cy="1138773"/>
          </a:xfrm>
          <a:prstGeom prst="rect">
            <a:avLst/>
          </a:prstGeom>
          <a:noFill/>
        </p:spPr>
        <p:txBody>
          <a:bodyPr wrap="none" rtlCol="0">
            <a:spAutoFit/>
          </a:bodyPr>
          <a:lstStyle/>
          <a:p>
            <a:r>
              <a:rPr lang="en-US" sz="2000" b="1" dirty="0" smtClean="0"/>
              <a:t>Kathleen </a:t>
            </a:r>
            <a:r>
              <a:rPr lang="en-US" sz="2000" b="1" dirty="0" err="1" smtClean="0"/>
              <a:t>Siminyu</a:t>
            </a:r>
            <a:endParaRPr lang="en-US" sz="2000" b="1" dirty="0" smtClean="0"/>
          </a:p>
          <a:p>
            <a:r>
              <a:rPr lang="en-US" sz="1600" dirty="0" smtClean="0"/>
              <a:t>Head of Data Science</a:t>
            </a:r>
          </a:p>
          <a:p>
            <a:r>
              <a:rPr lang="en-US" sz="1600" dirty="0" smtClean="0"/>
              <a:t>Africa’s Talking</a:t>
            </a:r>
          </a:p>
          <a:p>
            <a:r>
              <a:rPr lang="en-US" sz="1600" dirty="0" smtClean="0"/>
              <a:t>Nigeria</a:t>
            </a:r>
            <a:endParaRPr lang="en-US" sz="1600" dirty="0"/>
          </a:p>
        </p:txBody>
      </p:sp>
      <p:sp>
        <p:nvSpPr>
          <p:cNvPr id="11" name="TextBox 10"/>
          <p:cNvSpPr txBox="1"/>
          <p:nvPr/>
        </p:nvSpPr>
        <p:spPr>
          <a:xfrm>
            <a:off x="9793149" y="4159452"/>
            <a:ext cx="1789464" cy="1384995"/>
          </a:xfrm>
          <a:prstGeom prst="rect">
            <a:avLst/>
          </a:prstGeom>
          <a:noFill/>
        </p:spPr>
        <p:txBody>
          <a:bodyPr wrap="none" rtlCol="0">
            <a:spAutoFit/>
          </a:bodyPr>
          <a:lstStyle/>
          <a:p>
            <a:r>
              <a:rPr lang="en-US" sz="2000" b="1" dirty="0" smtClean="0"/>
              <a:t>Toby Walsh</a:t>
            </a:r>
          </a:p>
          <a:p>
            <a:r>
              <a:rPr lang="en-US" sz="1600" dirty="0" smtClean="0"/>
              <a:t>Professor</a:t>
            </a:r>
          </a:p>
          <a:p>
            <a:r>
              <a:rPr lang="en-US" sz="1600" dirty="0" smtClean="0"/>
              <a:t>University of </a:t>
            </a:r>
            <a:br>
              <a:rPr lang="en-US" sz="1600" dirty="0" smtClean="0"/>
            </a:br>
            <a:r>
              <a:rPr lang="en-US" sz="1600" dirty="0" smtClean="0"/>
              <a:t>   New South Wales</a:t>
            </a:r>
          </a:p>
          <a:p>
            <a:r>
              <a:rPr lang="en-US" sz="1600" dirty="0" smtClean="0"/>
              <a:t>Australia</a:t>
            </a:r>
            <a:endParaRPr lang="en-US" sz="1600" dirty="0"/>
          </a:p>
        </p:txBody>
      </p:sp>
      <p:sp>
        <p:nvSpPr>
          <p:cNvPr id="12" name="TextBox 11"/>
          <p:cNvSpPr txBox="1"/>
          <p:nvPr/>
        </p:nvSpPr>
        <p:spPr>
          <a:xfrm>
            <a:off x="2602127" y="4160158"/>
            <a:ext cx="2293769" cy="1631216"/>
          </a:xfrm>
          <a:prstGeom prst="rect">
            <a:avLst/>
          </a:prstGeom>
          <a:noFill/>
        </p:spPr>
        <p:txBody>
          <a:bodyPr wrap="none" rtlCol="0">
            <a:spAutoFit/>
          </a:bodyPr>
          <a:lstStyle/>
          <a:p>
            <a:r>
              <a:rPr lang="en-US" sz="2000" b="1" dirty="0" smtClean="0"/>
              <a:t>Pascale Fung</a:t>
            </a:r>
          </a:p>
          <a:p>
            <a:r>
              <a:rPr lang="en-US" sz="1600" dirty="0" smtClean="0"/>
              <a:t>Director, Center for AI</a:t>
            </a:r>
            <a:br>
              <a:rPr lang="en-US" sz="1600" dirty="0" smtClean="0"/>
            </a:br>
            <a:r>
              <a:rPr lang="en-US" sz="1600" dirty="0" smtClean="0"/>
              <a:t>   Research</a:t>
            </a:r>
          </a:p>
          <a:p>
            <a:r>
              <a:rPr lang="en-US" sz="1600" dirty="0" smtClean="0"/>
              <a:t>Hong Kong University</a:t>
            </a:r>
            <a:br>
              <a:rPr lang="en-US" sz="1600" dirty="0" smtClean="0"/>
            </a:br>
            <a:r>
              <a:rPr lang="en-US" sz="1600" dirty="0" smtClean="0"/>
              <a:t>  of Science &amp; Technology</a:t>
            </a:r>
          </a:p>
          <a:p>
            <a:r>
              <a:rPr lang="en-US" sz="1600" dirty="0" smtClean="0"/>
              <a:t>China</a:t>
            </a:r>
            <a:endParaRPr lang="en-US" sz="16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5599"/>
          <a:stretch/>
        </p:blipFill>
        <p:spPr>
          <a:xfrm>
            <a:off x="5022662" y="2103463"/>
            <a:ext cx="1941538" cy="2056694"/>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9472" t="22770" r="22610" b="42966"/>
          <a:stretch/>
        </p:blipFill>
        <p:spPr>
          <a:xfrm>
            <a:off x="9846209" y="2102052"/>
            <a:ext cx="1920221" cy="205957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5780" r="12370"/>
          <a:stretch/>
        </p:blipFill>
        <p:spPr>
          <a:xfrm>
            <a:off x="7450259" y="2102052"/>
            <a:ext cx="1909892" cy="2057400"/>
          </a:xfrm>
          <a:prstGeom prst="rect">
            <a:avLst/>
          </a:prstGeom>
        </p:spPr>
      </p:pic>
      <p:pic>
        <p:nvPicPr>
          <p:cNvPr id="2058" name="Picture 10" descr="MG_01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2083" y="2102052"/>
            <a:ext cx="1874520" cy="2059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18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06" y="1730463"/>
            <a:ext cx="5492054" cy="32163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203" y="249146"/>
            <a:ext cx="4768491" cy="40331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953" y="3338618"/>
            <a:ext cx="5082975" cy="46323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435" y="3769939"/>
            <a:ext cx="4985997" cy="44426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546" y="216711"/>
            <a:ext cx="6161657" cy="1369257"/>
          </a:xfrm>
          <a:prstGeom prst="rect">
            <a:avLst/>
          </a:prstGeom>
        </p:spPr>
      </p:pic>
    </p:spTree>
    <p:extLst>
      <p:ext uri="{BB962C8B-B14F-4D97-AF65-F5344CB8AC3E}">
        <p14:creationId xmlns:p14="http://schemas.microsoft.com/office/powerpoint/2010/main" val="53829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360"/>
                                          </p:val>
                                        </p:tav>
                                        <p:tav tm="100000">
                                          <p:val>
                                            <p:fltVal val="0"/>
                                          </p:val>
                                        </p:tav>
                                      </p:tavLst>
                                    </p:anim>
                                    <p:animEffect transition="in" filter="fade">
                                      <p:cBhvr>
                                        <p:cTn id="31" dur="500"/>
                                        <p:tgtEl>
                                          <p:spTgt spid="6"/>
                                        </p:tgtEl>
                                      </p:cBhvr>
                                    </p:animEffect>
                                  </p:childTnLst>
                                </p:cTn>
                              </p:par>
                            </p:childTnLst>
                          </p:cTn>
                        </p:par>
                        <p:par>
                          <p:cTn id="32" fill="hold">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a:t>
            </a:r>
            <a:endParaRPr lang="en-US" dirty="0"/>
          </a:p>
        </p:txBody>
      </p:sp>
      <p:sp>
        <p:nvSpPr>
          <p:cNvPr id="3" name="Content Placeholder 2"/>
          <p:cNvSpPr>
            <a:spLocks noGrp="1"/>
          </p:cNvSpPr>
          <p:nvPr>
            <p:ph idx="1"/>
          </p:nvPr>
        </p:nvSpPr>
        <p:spPr>
          <a:xfrm>
            <a:off x="6454822" y="1966505"/>
            <a:ext cx="4769870" cy="3071323"/>
          </a:xfrm>
          <a:solidFill>
            <a:schemeClr val="accent1">
              <a:lumMod val="20000"/>
              <a:lumOff val="80000"/>
            </a:schemeClr>
          </a:solidFill>
        </p:spPr>
        <p:txBody>
          <a:bodyPr/>
          <a:lstStyle/>
          <a:p>
            <a:r>
              <a:rPr lang="en-US" dirty="0" smtClean="0"/>
              <a:t>22% of AI professionals globally are female</a:t>
            </a:r>
            <a:r>
              <a:rPr lang="mr-IN" dirty="0" smtClean="0"/>
              <a:t>–</a:t>
            </a:r>
            <a:r>
              <a:rPr lang="en-US" dirty="0" smtClean="0"/>
              <a:t> Germany lowest at 16% female; Singapore and South Africa highest, at 28% [WEF] </a:t>
            </a:r>
          </a:p>
          <a:p>
            <a:r>
              <a:rPr lang="en-US" dirty="0" smtClean="0"/>
              <a:t>In </a:t>
            </a:r>
            <a:r>
              <a:rPr lang="en-US" dirty="0"/>
              <a:t>2017, black students represented </a:t>
            </a:r>
            <a:r>
              <a:rPr lang="en-US" dirty="0" smtClean="0"/>
              <a:t>3.1% </a:t>
            </a:r>
            <a:r>
              <a:rPr lang="en-US" dirty="0"/>
              <a:t>of US bachelor’s degrees in CS; Hispanic students represented </a:t>
            </a:r>
            <a:r>
              <a:rPr lang="en-US" dirty="0" smtClean="0"/>
              <a:t>7.7%; </a:t>
            </a:r>
            <a:r>
              <a:rPr lang="en-US" dirty="0"/>
              <a:t>and American Indians represented 0.2%. </a:t>
            </a:r>
            <a:r>
              <a:rPr lang="en-US" dirty="0" smtClean="0"/>
              <a:t>[CRA]</a:t>
            </a:r>
            <a:endParaRPr lang="en-US" dirty="0"/>
          </a:p>
          <a:p>
            <a:pPr lvl="1"/>
            <a:r>
              <a:rPr lang="en-US" dirty="0"/>
              <a:t>14% of the US college-age population was black; 22% were Hispanic; and 1% were American Indian</a:t>
            </a:r>
          </a:p>
          <a:p>
            <a:endParaRPr lang="en-US" dirty="0"/>
          </a:p>
        </p:txBody>
      </p:sp>
      <p:pic>
        <p:nvPicPr>
          <p:cNvPr id="4" name="Picture 3"/>
          <p:cNvPicPr>
            <a:picLocks noChangeAspect="1"/>
          </p:cNvPicPr>
          <p:nvPr/>
        </p:nvPicPr>
        <p:blipFill>
          <a:blip r:embed="rId2"/>
          <a:stretch>
            <a:fillRect/>
          </a:stretch>
        </p:blipFill>
        <p:spPr>
          <a:xfrm>
            <a:off x="865961" y="1737361"/>
            <a:ext cx="4848003" cy="5036814"/>
          </a:xfrm>
          <a:prstGeom prst="rect">
            <a:avLst/>
          </a:prstGeom>
        </p:spPr>
      </p:pic>
      <p:sp>
        <p:nvSpPr>
          <p:cNvPr id="5" name="TextBox 4"/>
          <p:cNvSpPr txBox="1"/>
          <p:nvPr/>
        </p:nvSpPr>
        <p:spPr>
          <a:xfrm>
            <a:off x="6385810" y="5392040"/>
            <a:ext cx="5326505" cy="954107"/>
          </a:xfrm>
          <a:prstGeom prst="rect">
            <a:avLst/>
          </a:prstGeom>
          <a:solidFill>
            <a:schemeClr val="bg1">
              <a:lumMod val="95000"/>
            </a:schemeClr>
          </a:solidFill>
        </p:spPr>
        <p:txBody>
          <a:bodyPr wrap="square" rtlCol="0">
            <a:spAutoFit/>
          </a:bodyPr>
          <a:lstStyle/>
          <a:p>
            <a:r>
              <a:rPr lang="en-US" sz="1400" dirty="0" smtClean="0"/>
              <a:t>World Economic Forum, “The Global Gender Gap Report,” 2018, </a:t>
            </a:r>
            <a:r>
              <a:rPr lang="en-US" sz="1400" dirty="0">
                <a:hlinkClick r:id="rId3"/>
              </a:rPr>
              <a:t>http://</a:t>
            </a:r>
            <a:r>
              <a:rPr lang="en-US" sz="1400" dirty="0" smtClean="0">
                <a:hlinkClick r:id="rId3"/>
              </a:rPr>
              <a:t>www3.weforum.org/docs/WEF_GGGR_2018.pdf</a:t>
            </a:r>
            <a:endParaRPr lang="en-US" sz="1400" dirty="0" smtClean="0"/>
          </a:p>
          <a:p>
            <a:r>
              <a:rPr lang="en-US" sz="1400" dirty="0" smtClean="0"/>
              <a:t>Computing Research Association, “2018 </a:t>
            </a:r>
            <a:r>
              <a:rPr lang="en-US" sz="1400" dirty="0" err="1" smtClean="0"/>
              <a:t>Taulbee</a:t>
            </a:r>
            <a:r>
              <a:rPr lang="en-US" sz="1400" dirty="0" smtClean="0"/>
              <a:t> Survey,” 2019, </a:t>
            </a:r>
            <a:r>
              <a:rPr lang="en-US" sz="1400" dirty="0">
                <a:hlinkClick r:id="rId4"/>
              </a:rPr>
              <a:t>https://cra.org/resources/taulbee-survey/</a:t>
            </a:r>
            <a:endParaRPr lang="en-US" sz="1400" dirty="0"/>
          </a:p>
        </p:txBody>
      </p:sp>
      <p:sp>
        <p:nvSpPr>
          <p:cNvPr id="6" name="TextBox 5"/>
          <p:cNvSpPr txBox="1"/>
          <p:nvPr/>
        </p:nvSpPr>
        <p:spPr>
          <a:xfrm>
            <a:off x="583532" y="3332438"/>
            <a:ext cx="2706430" cy="923330"/>
          </a:xfrm>
          <a:prstGeom prst="rect">
            <a:avLst/>
          </a:prstGeom>
          <a:solidFill>
            <a:schemeClr val="accent5">
              <a:lumMod val="20000"/>
              <a:lumOff val="80000"/>
            </a:schemeClr>
          </a:solidFill>
        </p:spPr>
        <p:txBody>
          <a:bodyPr wrap="square" rtlCol="0">
            <a:spAutoFit/>
          </a:bodyPr>
          <a:lstStyle/>
          <a:p>
            <a:r>
              <a:rPr lang="en-US" smtClean="0"/>
              <a:t>CS (in gray) is </a:t>
            </a:r>
            <a:r>
              <a:rPr lang="en-US" dirty="0" smtClean="0"/>
              <a:t>the </a:t>
            </a:r>
            <a:r>
              <a:rPr lang="en-US" smtClean="0"/>
              <a:t>only field that </a:t>
            </a:r>
            <a:r>
              <a:rPr lang="en-US" dirty="0" smtClean="0"/>
              <a:t>declined substantially from 1990 to 2010!</a:t>
            </a:r>
            <a:endParaRPr lang="en-US" dirty="0"/>
          </a:p>
        </p:txBody>
      </p:sp>
      <p:cxnSp>
        <p:nvCxnSpPr>
          <p:cNvPr id="8" name="Straight Arrow Connector 7"/>
          <p:cNvCxnSpPr/>
          <p:nvPr/>
        </p:nvCxnSpPr>
        <p:spPr>
          <a:xfrm>
            <a:off x="3019245" y="4255768"/>
            <a:ext cx="390980" cy="782060"/>
          </a:xfrm>
          <a:prstGeom prst="straightConnector1">
            <a:avLst/>
          </a:prstGeom>
          <a:ln w="3810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532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cont.</a:t>
            </a:r>
            <a:endParaRPr lang="en-US" dirty="0"/>
          </a:p>
        </p:txBody>
      </p:sp>
      <p:sp>
        <p:nvSpPr>
          <p:cNvPr id="3" name="Content Placeholder 2"/>
          <p:cNvSpPr>
            <a:spLocks noGrp="1"/>
          </p:cNvSpPr>
          <p:nvPr>
            <p:ph idx="1"/>
          </p:nvPr>
        </p:nvSpPr>
        <p:spPr/>
        <p:txBody>
          <a:bodyPr/>
          <a:lstStyle/>
          <a:p>
            <a:pPr>
              <a:buFont typeface="Wingdings" charset="2"/>
              <a:buChar char="§"/>
            </a:pPr>
            <a:r>
              <a:rPr lang="en-US" dirty="0" smtClean="0"/>
              <a:t> % of women authors by conference</a:t>
            </a:r>
          </a:p>
          <a:p>
            <a:pPr lvl="1">
              <a:buFont typeface="Wingdings" charset="2"/>
              <a:buChar char="§"/>
            </a:pPr>
            <a:r>
              <a:rPr lang="en-US" dirty="0" err="1" smtClean="0"/>
              <a:t>NeurIPS</a:t>
            </a:r>
            <a:r>
              <a:rPr lang="en-US" dirty="0" smtClean="0"/>
              <a:t> </a:t>
            </a:r>
            <a:r>
              <a:rPr lang="mr-IN" dirty="0" smtClean="0"/>
              <a:t>–</a:t>
            </a:r>
            <a:r>
              <a:rPr lang="en-US" dirty="0" smtClean="0"/>
              <a:t> 1.4%</a:t>
            </a:r>
          </a:p>
          <a:p>
            <a:pPr lvl="1">
              <a:buFont typeface="Wingdings" charset="2"/>
              <a:buChar char="§"/>
            </a:pPr>
            <a:r>
              <a:rPr lang="en-US" dirty="0" smtClean="0"/>
              <a:t>AAMAS </a:t>
            </a:r>
            <a:r>
              <a:rPr lang="mr-IN" dirty="0" smtClean="0"/>
              <a:t>–</a:t>
            </a:r>
            <a:r>
              <a:rPr lang="en-US" dirty="0" smtClean="0"/>
              <a:t> 10.5%</a:t>
            </a:r>
          </a:p>
          <a:p>
            <a:pPr lvl="1">
              <a:buFont typeface="Wingdings" charset="2"/>
              <a:buChar char="§"/>
            </a:pPr>
            <a:r>
              <a:rPr lang="en-US" dirty="0" smtClean="0"/>
              <a:t>AAAI </a:t>
            </a:r>
            <a:r>
              <a:rPr lang="mr-IN" dirty="0" smtClean="0"/>
              <a:t>–</a:t>
            </a:r>
            <a:r>
              <a:rPr lang="en-US" dirty="0" smtClean="0"/>
              <a:t> 15.6%</a:t>
            </a:r>
          </a:p>
          <a:p>
            <a:pPr lvl="1">
              <a:buFont typeface="Wingdings" charset="2"/>
              <a:buChar char="§"/>
            </a:pPr>
            <a:r>
              <a:rPr lang="en-US" dirty="0" smtClean="0"/>
              <a:t>ACL </a:t>
            </a:r>
            <a:r>
              <a:rPr lang="mr-IN" dirty="0" smtClean="0"/>
              <a:t>–</a:t>
            </a:r>
            <a:r>
              <a:rPr lang="en-US" dirty="0" smtClean="0"/>
              <a:t> 17.9%</a:t>
            </a:r>
          </a:p>
          <a:p>
            <a:pPr lvl="1">
              <a:buFont typeface="Wingdings" charset="2"/>
              <a:buChar char="§"/>
            </a:pPr>
            <a:r>
              <a:rPr lang="en-US" dirty="0" smtClean="0">
                <a:hlinkClick r:id="rId2"/>
              </a:rPr>
              <a:t>https</a:t>
            </a:r>
            <a:r>
              <a:rPr lang="en-US" dirty="0">
                <a:hlinkClick r:id="rId2"/>
              </a:rPr>
              <a:t>://researchonresearch.blog/2019/06/18/gender-distributions-of-paper-awards/</a:t>
            </a:r>
            <a:endParaRPr lang="en-US" dirty="0" smtClean="0"/>
          </a:p>
          <a:p>
            <a:pPr>
              <a:buFont typeface="Wingdings" charset="2"/>
              <a:buChar char="§"/>
            </a:pPr>
            <a:r>
              <a:rPr lang="en-US" dirty="0"/>
              <a:t> </a:t>
            </a:r>
            <a:r>
              <a:rPr lang="en-US" dirty="0" smtClean="0"/>
              <a:t>Geographical: </a:t>
            </a:r>
          </a:p>
          <a:p>
            <a:pPr lvl="1">
              <a:buFont typeface="Wingdings" charset="2"/>
              <a:buChar char="§"/>
            </a:pPr>
            <a:r>
              <a:rPr lang="en-US" dirty="0" smtClean="0"/>
              <a:t>0 </a:t>
            </a:r>
            <a:r>
              <a:rPr lang="en-US" dirty="0" err="1" smtClean="0"/>
              <a:t>NeurIPS</a:t>
            </a:r>
            <a:r>
              <a:rPr lang="en-US" dirty="0" smtClean="0"/>
              <a:t> papers in 2016 from either Africa (0 in the last 10 years) or South America (11 in the last 10 years)</a:t>
            </a:r>
          </a:p>
          <a:p>
            <a:pPr lvl="1">
              <a:buFont typeface="Wingdings" charset="2"/>
              <a:buChar char="§"/>
            </a:pPr>
            <a:r>
              <a:rPr lang="en-US" dirty="0" smtClean="0"/>
              <a:t>India went from 0 to 20 papers over that 10-year period; China had a similar increase</a:t>
            </a:r>
          </a:p>
          <a:p>
            <a:pPr lvl="1">
              <a:buFont typeface="Wingdings" charset="2"/>
              <a:buChar char="§"/>
            </a:pPr>
            <a:r>
              <a:rPr lang="en-US" dirty="0">
                <a:hlinkClick r:id="rId3"/>
              </a:rPr>
              <a:t>http://www.deeplearningindaba.com/blog/missing-continents-a-study-using-accepted-nips-papers</a:t>
            </a:r>
            <a:endParaRPr lang="en-US" dirty="0" smtClean="0"/>
          </a:p>
          <a:p>
            <a:pPr>
              <a:buFont typeface="Wingdings" charset="2"/>
              <a:buChar char="§"/>
            </a:pPr>
            <a:endParaRPr lang="en-US" dirty="0" smtClean="0"/>
          </a:p>
          <a:p>
            <a:pPr lvl="1">
              <a:buFont typeface="Wingdings" charset="2"/>
              <a:buChar char="§"/>
            </a:pPr>
            <a:endParaRPr lang="en-US" dirty="0"/>
          </a:p>
        </p:txBody>
      </p:sp>
    </p:spTree>
    <p:extLst>
      <p:ext uri="{BB962C8B-B14F-4D97-AF65-F5344CB8AC3E}">
        <p14:creationId xmlns:p14="http://schemas.microsoft.com/office/powerpoint/2010/main" val="514410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Equity, Inclusion, and Intersectionality</a:t>
            </a:r>
            <a:endParaRPr lang="en-US" dirty="0"/>
          </a:p>
        </p:txBody>
      </p:sp>
      <p:sp>
        <p:nvSpPr>
          <p:cNvPr id="3" name="Content Placeholder 2"/>
          <p:cNvSpPr>
            <a:spLocks noGrp="1"/>
          </p:cNvSpPr>
          <p:nvPr>
            <p:ph idx="1"/>
          </p:nvPr>
        </p:nvSpPr>
        <p:spPr>
          <a:xfrm>
            <a:off x="1097280" y="1845733"/>
            <a:ext cx="10058400" cy="4330779"/>
          </a:xfrm>
        </p:spPr>
        <p:txBody>
          <a:bodyPr>
            <a:normAutofit/>
          </a:bodyPr>
          <a:lstStyle/>
          <a:p>
            <a:pPr>
              <a:buFont typeface="Wingdings" charset="2"/>
              <a:buChar char="§"/>
            </a:pPr>
            <a:r>
              <a:rPr lang="en-US" sz="2400" b="1" dirty="0" smtClean="0">
                <a:solidFill>
                  <a:srgbClr val="7030A0"/>
                </a:solidFill>
              </a:rPr>
              <a:t> Diversity</a:t>
            </a:r>
            <a:r>
              <a:rPr lang="en-US" sz="2400" dirty="0" smtClean="0">
                <a:solidFill>
                  <a:srgbClr val="7030A0"/>
                </a:solidFill>
              </a:rPr>
              <a:t> </a:t>
            </a:r>
            <a:r>
              <a:rPr lang="en-US" sz="2400" dirty="0" smtClean="0"/>
              <a:t>is about the presence of different kinds of people within a community</a:t>
            </a:r>
          </a:p>
          <a:p>
            <a:pPr lvl="1">
              <a:buFont typeface="Wingdings" charset="2"/>
              <a:buChar char="§"/>
            </a:pPr>
            <a:r>
              <a:rPr lang="en-US" sz="2000" dirty="0" smtClean="0"/>
              <a:t>Not just gender, race, and ethnicity</a:t>
            </a:r>
          </a:p>
          <a:p>
            <a:pPr lvl="1">
              <a:buFont typeface="Wingdings" charset="2"/>
              <a:buChar char="§"/>
            </a:pPr>
            <a:r>
              <a:rPr lang="en-US" sz="2000" dirty="0" smtClean="0"/>
              <a:t>LGBTQA / gender and sexuality orientation, disability status, socioeconomic background, educational background, age, religious affiliation, political orientation, country of origin</a:t>
            </a:r>
            <a:r>
              <a:rPr lang="mr-IN" sz="2000" dirty="0" smtClean="0"/>
              <a:t>…</a:t>
            </a:r>
            <a:endParaRPr lang="en-US" sz="2000" dirty="0" smtClean="0"/>
          </a:p>
          <a:p>
            <a:pPr>
              <a:buFont typeface="Wingdings" charset="2"/>
              <a:buChar char="§"/>
            </a:pPr>
            <a:r>
              <a:rPr lang="en-US" sz="2400" b="1" dirty="0" smtClean="0">
                <a:solidFill>
                  <a:srgbClr val="7030A0"/>
                </a:solidFill>
              </a:rPr>
              <a:t> Equity</a:t>
            </a:r>
            <a:r>
              <a:rPr lang="en-US" sz="2400" dirty="0" smtClean="0">
                <a:solidFill>
                  <a:srgbClr val="7030A0"/>
                </a:solidFill>
              </a:rPr>
              <a:t> </a:t>
            </a:r>
            <a:r>
              <a:rPr lang="en-US" sz="2400" dirty="0" smtClean="0"/>
              <a:t>is about addressing differential access, opportunities, and advantage to create equitable opportunities for everyone</a:t>
            </a:r>
          </a:p>
          <a:p>
            <a:pPr>
              <a:buFont typeface="Wingdings" charset="2"/>
              <a:buChar char="§"/>
            </a:pPr>
            <a:r>
              <a:rPr lang="en-US" sz="2400" b="1" dirty="0" smtClean="0">
                <a:solidFill>
                  <a:srgbClr val="7030A0"/>
                </a:solidFill>
              </a:rPr>
              <a:t> Inclusion</a:t>
            </a:r>
            <a:r>
              <a:rPr lang="en-US" sz="2400" dirty="0" smtClean="0">
                <a:solidFill>
                  <a:srgbClr val="7030A0"/>
                </a:solidFill>
              </a:rPr>
              <a:t> </a:t>
            </a:r>
            <a:r>
              <a:rPr lang="en-US" sz="2400" dirty="0" smtClean="0"/>
              <a:t>is about creating a welcome and tolerant environment for everyone</a:t>
            </a:r>
          </a:p>
          <a:p>
            <a:pPr>
              <a:buFont typeface="Wingdings" charset="2"/>
              <a:buChar char="§"/>
            </a:pPr>
            <a:r>
              <a:rPr lang="en-US" sz="2400" b="1" dirty="0" smtClean="0">
                <a:solidFill>
                  <a:srgbClr val="7030A0"/>
                </a:solidFill>
              </a:rPr>
              <a:t> Intersectionality</a:t>
            </a:r>
            <a:r>
              <a:rPr lang="en-US" sz="2400" dirty="0" smtClean="0">
                <a:solidFill>
                  <a:srgbClr val="7030A0"/>
                </a:solidFill>
              </a:rPr>
              <a:t> </a:t>
            </a:r>
            <a:r>
              <a:rPr lang="en-US" sz="2400" dirty="0" smtClean="0"/>
              <a:t>refers to the challenges that arise for members of multiple underrepresented groups (e.g., black women; transgender people from South America; Muslims with disabilities</a:t>
            </a:r>
            <a:r>
              <a:rPr lang="mr-IN" sz="2400" dirty="0" smtClean="0"/>
              <a:t>…</a:t>
            </a:r>
            <a:r>
              <a:rPr lang="en-US" sz="2400" dirty="0" smtClean="0"/>
              <a:t>)</a:t>
            </a:r>
            <a:endParaRPr lang="en-US" sz="2400" dirty="0"/>
          </a:p>
        </p:txBody>
      </p:sp>
    </p:spTree>
    <p:extLst>
      <p:ext uri="{BB962C8B-B14F-4D97-AF65-F5344CB8AC3E}">
        <p14:creationId xmlns:p14="http://schemas.microsoft.com/office/powerpoint/2010/main" val="1393363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Got Here</a:t>
            </a:r>
            <a:endParaRPr lang="en-US" dirty="0"/>
          </a:p>
        </p:txBody>
      </p:sp>
      <p:sp>
        <p:nvSpPr>
          <p:cNvPr id="3" name="Content Placeholder 2"/>
          <p:cNvSpPr>
            <a:spLocks noGrp="1"/>
          </p:cNvSpPr>
          <p:nvPr>
            <p:ph idx="1"/>
          </p:nvPr>
        </p:nvSpPr>
        <p:spPr>
          <a:xfrm>
            <a:off x="655608" y="1845733"/>
            <a:ext cx="11128074" cy="4417043"/>
          </a:xfrm>
        </p:spPr>
        <p:txBody>
          <a:bodyPr>
            <a:noAutofit/>
          </a:bodyPr>
          <a:lstStyle/>
          <a:p>
            <a:pPr marL="114300" indent="-342900">
              <a:spcBef>
                <a:spcPts val="500"/>
              </a:spcBef>
              <a:buFont typeface="Wingdings" charset="2"/>
              <a:buChar char="§"/>
            </a:pPr>
            <a:r>
              <a:rPr lang="en-US" sz="2400" dirty="0"/>
              <a:t> </a:t>
            </a:r>
            <a:r>
              <a:rPr lang="en-US" sz="2400" dirty="0" smtClean="0"/>
              <a:t>Marketing </a:t>
            </a:r>
            <a:r>
              <a:rPr lang="en-US" sz="2400" dirty="0"/>
              <a:t>&amp; sales of computers, computer games to boys</a:t>
            </a:r>
          </a:p>
          <a:p>
            <a:pPr marL="114300" indent="-342900">
              <a:spcBef>
                <a:spcPts val="500"/>
              </a:spcBef>
              <a:buFont typeface="Wingdings" charset="2"/>
              <a:buChar char="§"/>
            </a:pPr>
            <a:r>
              <a:rPr lang="en-US" sz="2400" dirty="0" smtClean="0"/>
              <a:t> Image </a:t>
            </a:r>
            <a:r>
              <a:rPr lang="en-US" sz="2400" dirty="0"/>
              <a:t>of “nerd in a cubicle”</a:t>
            </a:r>
          </a:p>
          <a:p>
            <a:pPr marL="114300" indent="-342900">
              <a:spcBef>
                <a:spcPts val="500"/>
              </a:spcBef>
              <a:buFont typeface="Wingdings" charset="2"/>
              <a:buChar char="§"/>
            </a:pPr>
            <a:r>
              <a:rPr lang="en-US" sz="2400" dirty="0" smtClean="0"/>
              <a:t> “</a:t>
            </a:r>
            <a:r>
              <a:rPr lang="en-US" sz="2400" dirty="0"/>
              <a:t>Brogrammer” culture (“move fast and break things” mentality applied to </a:t>
            </a:r>
            <a:r>
              <a:rPr lang="en-US" sz="2400" dirty="0" smtClean="0"/>
              <a:t>human</a:t>
            </a:r>
            <a:br>
              <a:rPr lang="en-US" sz="2400" dirty="0" smtClean="0"/>
            </a:br>
            <a:r>
              <a:rPr lang="en-US" sz="2400" dirty="0" smtClean="0"/>
              <a:t>     interactions)</a:t>
            </a:r>
            <a:endParaRPr lang="en-US" sz="2400" dirty="0"/>
          </a:p>
          <a:p>
            <a:pPr marL="114300" indent="-342900">
              <a:spcBef>
                <a:spcPts val="500"/>
              </a:spcBef>
              <a:buFont typeface="Wingdings" charset="2"/>
              <a:buChar char="§"/>
            </a:pPr>
            <a:r>
              <a:rPr lang="en-US" sz="2400" dirty="0" smtClean="0"/>
              <a:t> “</a:t>
            </a:r>
            <a:r>
              <a:rPr lang="en-US" sz="2400" dirty="0"/>
              <a:t>Family unfriendly” (and “work-life balance unfriendly”) </a:t>
            </a:r>
            <a:r>
              <a:rPr lang="en-US" sz="2400" dirty="0" smtClean="0"/>
              <a:t>workplaces</a:t>
            </a:r>
            <a:endParaRPr lang="en-US" sz="2400" dirty="0"/>
          </a:p>
          <a:p>
            <a:pPr marL="114300" indent="-342900">
              <a:spcBef>
                <a:spcPts val="500"/>
              </a:spcBef>
              <a:buFont typeface="Wingdings" charset="2"/>
              <a:buChar char="§"/>
            </a:pPr>
            <a:r>
              <a:rPr lang="en-US" sz="2400" dirty="0" smtClean="0"/>
              <a:t> Enrollment </a:t>
            </a:r>
            <a:r>
              <a:rPr lang="en-US" sz="2400" dirty="0"/>
              <a:t>increase in </a:t>
            </a:r>
            <a:r>
              <a:rPr lang="en-US" sz="2400" dirty="0" smtClean="0"/>
              <a:t>1990s led to creation of </a:t>
            </a:r>
            <a:r>
              <a:rPr lang="en-US" sz="2400" dirty="0"/>
              <a:t>“</a:t>
            </a:r>
            <a:r>
              <a:rPr lang="en-US" sz="2400" dirty="0" err="1"/>
              <a:t>weeder</a:t>
            </a:r>
            <a:r>
              <a:rPr lang="en-US" sz="2400" dirty="0"/>
              <a:t>” classes</a:t>
            </a:r>
          </a:p>
          <a:p>
            <a:pPr marL="114300" indent="-342900">
              <a:spcBef>
                <a:spcPts val="500"/>
              </a:spcBef>
              <a:buFont typeface="Wingdings" charset="2"/>
              <a:buChar char="§"/>
            </a:pPr>
            <a:r>
              <a:rPr lang="en-US" sz="2400" dirty="0" smtClean="0"/>
              <a:t> Personality </a:t>
            </a:r>
            <a:r>
              <a:rPr lang="en-US" sz="2400" dirty="0"/>
              <a:t>tests actually selected for nonconformity, loner-ism, lack of social skills!</a:t>
            </a:r>
          </a:p>
          <a:p>
            <a:pPr marL="114300" indent="-342900">
              <a:spcBef>
                <a:spcPts val="500"/>
              </a:spcBef>
              <a:buFont typeface="Wingdings" charset="2"/>
              <a:buChar char="§"/>
            </a:pPr>
            <a:r>
              <a:rPr lang="en-US" sz="2400" dirty="0" smtClean="0"/>
              <a:t> “</a:t>
            </a:r>
            <a:r>
              <a:rPr lang="en-US" sz="2400" dirty="0"/>
              <a:t>Chicken and </a:t>
            </a:r>
            <a:r>
              <a:rPr lang="en-US" sz="2400" dirty="0" smtClean="0"/>
              <a:t>egg” problem – it </a:t>
            </a:r>
            <a:r>
              <a:rPr lang="en-US" sz="2400" dirty="0"/>
              <a:t>is hard to be an </a:t>
            </a:r>
            <a:r>
              <a:rPr lang="en-US" sz="2400" dirty="0" smtClean="0"/>
              <a:t>outsider</a:t>
            </a:r>
          </a:p>
          <a:p>
            <a:pPr marL="114300" indent="-342900">
              <a:spcBef>
                <a:spcPts val="500"/>
              </a:spcBef>
              <a:buFont typeface="Wingdings" charset="2"/>
              <a:buChar char="§"/>
            </a:pPr>
            <a:endParaRPr lang="en-US" sz="2400" dirty="0"/>
          </a:p>
          <a:p>
            <a:pPr marL="114300" indent="-342900">
              <a:spcBef>
                <a:spcPts val="500"/>
              </a:spcBef>
              <a:buFont typeface="Wingdings" charset="2"/>
              <a:buChar char="§"/>
            </a:pPr>
            <a:r>
              <a:rPr lang="en-US" sz="2400" dirty="0" smtClean="0"/>
              <a:t>People want things to be different</a:t>
            </a:r>
            <a:r>
              <a:rPr lang="mr-IN" sz="2400" dirty="0" smtClean="0"/>
              <a:t>…</a:t>
            </a:r>
            <a:r>
              <a:rPr lang="en-US" sz="2400" dirty="0" smtClean="0"/>
              <a:t> but they don’t really want things to change (and </a:t>
            </a:r>
            <a:br>
              <a:rPr lang="en-US" sz="2400" dirty="0" smtClean="0"/>
            </a:br>
            <a:r>
              <a:rPr lang="en-US" sz="2400" dirty="0" smtClean="0"/>
              <a:t>    </a:t>
            </a:r>
            <a:r>
              <a:rPr lang="en-US" sz="2400" i="1" dirty="0" smtClean="0"/>
              <a:t>they</a:t>
            </a:r>
            <a:r>
              <a:rPr lang="en-US" sz="2400" dirty="0" smtClean="0"/>
              <a:t> don’t want to change)!</a:t>
            </a:r>
            <a:endParaRPr lang="en-US" sz="2400" dirty="0"/>
          </a:p>
        </p:txBody>
      </p:sp>
    </p:spTree>
    <p:extLst>
      <p:ext uri="{BB962C8B-B14F-4D97-AF65-F5344CB8AC3E}">
        <p14:creationId xmlns:p14="http://schemas.microsoft.com/office/powerpoint/2010/main" val="1893661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Matters</a:t>
            </a:r>
            <a:endParaRPr lang="en-US" dirty="0"/>
          </a:p>
        </p:txBody>
      </p:sp>
      <p:sp>
        <p:nvSpPr>
          <p:cNvPr id="3" name="Content Placeholder 2"/>
          <p:cNvSpPr>
            <a:spLocks noGrp="1"/>
          </p:cNvSpPr>
          <p:nvPr>
            <p:ph idx="1"/>
          </p:nvPr>
        </p:nvSpPr>
        <p:spPr/>
        <p:txBody>
          <a:bodyPr>
            <a:normAutofit/>
          </a:bodyPr>
          <a:lstStyle/>
          <a:p>
            <a:pPr>
              <a:buFont typeface="Wingdings" charset="2"/>
              <a:buChar char="§"/>
            </a:pPr>
            <a:r>
              <a:rPr lang="en-US" sz="3200" dirty="0"/>
              <a:t> </a:t>
            </a:r>
            <a:r>
              <a:rPr lang="en-US" sz="3200" b="1" dirty="0" smtClean="0">
                <a:solidFill>
                  <a:srgbClr val="7030A0"/>
                </a:solidFill>
              </a:rPr>
              <a:t>Social justice perspective</a:t>
            </a:r>
            <a:r>
              <a:rPr lang="en-US" sz="3200" b="1" dirty="0" smtClean="0"/>
              <a:t>: </a:t>
            </a:r>
            <a:r>
              <a:rPr lang="en-US" sz="3200" dirty="0" smtClean="0"/>
              <a:t>As long as there are (conscious or </a:t>
            </a:r>
            <a:r>
              <a:rPr lang="en-US" sz="3200" dirty="0" err="1" smtClean="0"/>
              <a:t>subsconscious</a:t>
            </a:r>
            <a:r>
              <a:rPr lang="en-US" sz="3200" dirty="0" smtClean="0"/>
              <a:t>) barriers and biases, much of the population will not participate </a:t>
            </a:r>
          </a:p>
          <a:p>
            <a:pPr>
              <a:buFont typeface="Wingdings" charset="2"/>
              <a:buChar char="§"/>
            </a:pPr>
            <a:r>
              <a:rPr lang="en-US" sz="3200" dirty="0"/>
              <a:t> </a:t>
            </a:r>
            <a:r>
              <a:rPr lang="en-US" sz="3200" b="1" dirty="0" smtClean="0">
                <a:solidFill>
                  <a:srgbClr val="7030A0"/>
                </a:solidFill>
              </a:rPr>
              <a:t>Economic justice perspective</a:t>
            </a:r>
            <a:r>
              <a:rPr lang="en-US" sz="3200" b="1" dirty="0" smtClean="0"/>
              <a:t>: </a:t>
            </a:r>
            <a:r>
              <a:rPr lang="en-US" sz="3200" dirty="0" smtClean="0"/>
              <a:t>Disparity of access to a highly paid field</a:t>
            </a:r>
          </a:p>
          <a:p>
            <a:pPr>
              <a:buFont typeface="Wingdings" charset="2"/>
              <a:buChar char="§"/>
            </a:pPr>
            <a:r>
              <a:rPr lang="en-US" sz="3200" dirty="0"/>
              <a:t> </a:t>
            </a:r>
            <a:r>
              <a:rPr lang="en-US" sz="3200" b="1" dirty="0" smtClean="0">
                <a:solidFill>
                  <a:srgbClr val="7030A0"/>
                </a:solidFill>
              </a:rPr>
              <a:t>Engineering perspective</a:t>
            </a:r>
            <a:r>
              <a:rPr lang="en-US" sz="3200" b="1" dirty="0" smtClean="0"/>
              <a:t>: </a:t>
            </a:r>
            <a:r>
              <a:rPr lang="en-US" sz="3200" dirty="0" smtClean="0"/>
              <a:t>Diverse teams create more robust, more effective, more equitable, and more successful solutions</a:t>
            </a:r>
            <a:endParaRPr lang="en-US" sz="3200" dirty="0"/>
          </a:p>
          <a:p>
            <a:endParaRPr lang="en-US" sz="3200" dirty="0"/>
          </a:p>
        </p:txBody>
      </p:sp>
    </p:spTree>
    <p:extLst>
      <p:ext uri="{BB962C8B-B14F-4D97-AF65-F5344CB8AC3E}">
        <p14:creationId xmlns:p14="http://schemas.microsoft.com/office/powerpoint/2010/main" val="906036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672859" y="1845733"/>
            <a:ext cx="10834779" cy="4399791"/>
          </a:xfrm>
        </p:spPr>
        <p:txBody>
          <a:bodyPr>
            <a:noAutofit/>
          </a:bodyPr>
          <a:lstStyle/>
          <a:p>
            <a:pPr marL="457200" indent="-457200">
              <a:buFont typeface="+mj-lt"/>
              <a:buAutoNum type="arabicPeriod"/>
            </a:pPr>
            <a:r>
              <a:rPr lang="en-US" sz="2800" dirty="0" smtClean="0"/>
              <a:t>[PF,FR,KS] </a:t>
            </a:r>
            <a:r>
              <a:rPr lang="en-US" sz="3200" dirty="0" smtClean="0"/>
              <a:t>Why </a:t>
            </a:r>
            <a:r>
              <a:rPr lang="en-US" sz="3200" dirty="0"/>
              <a:t>should we care </a:t>
            </a:r>
            <a:r>
              <a:rPr lang="en-US" sz="3200" dirty="0" smtClean="0"/>
              <a:t>about increasing diversity in AI? </a:t>
            </a:r>
          </a:p>
          <a:p>
            <a:pPr marL="457200" indent="-457200">
              <a:buFont typeface="+mj-lt"/>
              <a:buAutoNum type="arabicPeriod"/>
            </a:pPr>
            <a:r>
              <a:rPr lang="en-US" sz="2800" dirty="0" smtClean="0"/>
              <a:t>[EE] </a:t>
            </a:r>
            <a:r>
              <a:rPr lang="en-US" sz="3200" dirty="0" smtClean="0"/>
              <a:t>How </a:t>
            </a:r>
            <a:r>
              <a:rPr lang="en-US" sz="3200" dirty="0"/>
              <a:t>does intersectionality </a:t>
            </a:r>
            <a:r>
              <a:rPr lang="en-US" sz="3200" dirty="0" smtClean="0"/>
              <a:t>affect participation?</a:t>
            </a:r>
          </a:p>
          <a:p>
            <a:pPr marL="457200" indent="-457200">
              <a:buFont typeface="+mj-lt"/>
              <a:buAutoNum type="arabicPeriod"/>
            </a:pPr>
            <a:r>
              <a:rPr lang="en-US" sz="2800" dirty="0" smtClean="0"/>
              <a:t>[EE,PF,FR,KS,TW] </a:t>
            </a:r>
            <a:r>
              <a:rPr lang="en-US" sz="3200" dirty="0" smtClean="0"/>
              <a:t>How </a:t>
            </a:r>
            <a:r>
              <a:rPr lang="en-US" sz="3200" dirty="0"/>
              <a:t>can we </a:t>
            </a:r>
            <a:r>
              <a:rPr lang="en-US" sz="3200" dirty="0" smtClean="0"/>
              <a:t>broaden </a:t>
            </a:r>
            <a:r>
              <a:rPr lang="en-US" sz="3200" dirty="0"/>
              <a:t>participation </a:t>
            </a:r>
            <a:r>
              <a:rPr lang="en-US" sz="3200" dirty="0" smtClean="0"/>
              <a:t>and inclusion?</a:t>
            </a:r>
          </a:p>
          <a:p>
            <a:pPr marL="457200" indent="-457200">
              <a:buFont typeface="+mj-lt"/>
              <a:buAutoNum type="arabicPeriod"/>
            </a:pPr>
            <a:r>
              <a:rPr lang="en-US" sz="2800" dirty="0" smtClean="0"/>
              <a:t>[EE,FR,KS,TW] </a:t>
            </a:r>
            <a:r>
              <a:rPr lang="en-US" sz="3200" dirty="0" smtClean="0"/>
              <a:t>What </a:t>
            </a:r>
            <a:r>
              <a:rPr lang="en-US" sz="3200" dirty="0"/>
              <a:t>can "allies" (members of majority groups) do to make a </a:t>
            </a:r>
            <a:r>
              <a:rPr lang="en-US" sz="3200" dirty="0" smtClean="0"/>
              <a:t>difference?</a:t>
            </a:r>
          </a:p>
          <a:p>
            <a:pPr marL="457200" indent="-457200">
              <a:buFont typeface="+mj-lt"/>
              <a:buAutoNum type="arabicPeriod"/>
            </a:pPr>
            <a:r>
              <a:rPr lang="en-US" sz="2800" dirty="0" smtClean="0"/>
              <a:t>[PF,FR,TW] </a:t>
            </a:r>
            <a:r>
              <a:rPr lang="en-US" sz="3200" dirty="0" smtClean="0"/>
              <a:t>How </a:t>
            </a:r>
            <a:r>
              <a:rPr lang="en-US" sz="3200" dirty="0"/>
              <a:t>can </a:t>
            </a:r>
            <a:r>
              <a:rPr lang="en-US" sz="3200" dirty="0" smtClean="0"/>
              <a:t>we influence </a:t>
            </a:r>
            <a:r>
              <a:rPr lang="en-US" sz="3200" dirty="0"/>
              <a:t>policy and </a:t>
            </a:r>
            <a:r>
              <a:rPr lang="en-US" sz="3200" dirty="0" smtClean="0"/>
              <a:t>technology adoption to </a:t>
            </a:r>
            <a:r>
              <a:rPr lang="en-US" sz="3200" dirty="0"/>
              <a:t>benefit diverse populations</a:t>
            </a:r>
            <a:r>
              <a:rPr lang="en-US" sz="3200" dirty="0" smtClean="0"/>
              <a:t>?</a:t>
            </a:r>
          </a:p>
        </p:txBody>
      </p:sp>
      <p:sp>
        <p:nvSpPr>
          <p:cNvPr id="4" name="TextBox 3"/>
          <p:cNvSpPr txBox="1"/>
          <p:nvPr/>
        </p:nvSpPr>
        <p:spPr>
          <a:xfrm>
            <a:off x="5900468" y="586596"/>
            <a:ext cx="5796951" cy="830997"/>
          </a:xfrm>
          <a:prstGeom prst="rect">
            <a:avLst/>
          </a:prstGeom>
          <a:noFill/>
        </p:spPr>
        <p:txBody>
          <a:bodyPr wrap="square" rtlCol="0">
            <a:spAutoFit/>
          </a:bodyPr>
          <a:lstStyle/>
          <a:p>
            <a:r>
              <a:rPr lang="en-US" sz="2400" smtClean="0">
                <a:solidFill>
                  <a:srgbClr val="1155CC"/>
                </a:solidFill>
                <a:latin typeface="Arial" charset="0"/>
              </a:rPr>
              <a:t>Submit your questions </a:t>
            </a:r>
            <a:r>
              <a:rPr lang="en-US" sz="2400" dirty="0" smtClean="0">
                <a:solidFill>
                  <a:srgbClr val="1155CC"/>
                </a:solidFill>
                <a:latin typeface="Arial" charset="0"/>
              </a:rPr>
              <a:t>for the panelists:</a:t>
            </a:r>
          </a:p>
          <a:p>
            <a:r>
              <a:rPr lang="en-US" sz="2400" dirty="0" smtClean="0">
                <a:solidFill>
                  <a:srgbClr val="1155CC"/>
                </a:solidFill>
                <a:latin typeface="Arial" charset="0"/>
              </a:rPr>
              <a:t>bit.ly/ijcai-panel</a:t>
            </a:r>
            <a:endParaRPr lang="en-US" sz="2400" dirty="0"/>
          </a:p>
        </p:txBody>
      </p:sp>
    </p:spTree>
    <p:extLst>
      <p:ext uri="{BB962C8B-B14F-4D97-AF65-F5344CB8AC3E}">
        <p14:creationId xmlns:p14="http://schemas.microsoft.com/office/powerpoint/2010/main" val="1170588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4244</TotalTime>
  <Words>1525</Words>
  <Application>Microsoft Macintosh PowerPoint</Application>
  <PresentationFormat>Widescreen</PresentationFormat>
  <Paragraphs>129</Paragraphs>
  <Slides>17</Slides>
  <Notes>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Calibri Light</vt:lpstr>
      <vt:lpstr>Mangal</vt:lpstr>
      <vt:lpstr>Wingdings</vt:lpstr>
      <vt:lpstr>Arial</vt:lpstr>
      <vt:lpstr>Retrospect</vt:lpstr>
      <vt:lpstr>Panel: Diversity in AI</vt:lpstr>
      <vt:lpstr>Panelists</vt:lpstr>
      <vt:lpstr>PowerPoint Presentation</vt:lpstr>
      <vt:lpstr>Where We Are</vt:lpstr>
      <vt:lpstr>Where We Are cont.</vt:lpstr>
      <vt:lpstr>Diversity, Equity, Inclusion, and Intersectionality</vt:lpstr>
      <vt:lpstr>How We Got Here</vt:lpstr>
      <vt:lpstr>Why It Matters</vt:lpstr>
      <vt:lpstr>Questions</vt:lpstr>
      <vt:lpstr>What Can Be Done?</vt:lpstr>
      <vt:lpstr>Educators Can…</vt:lpstr>
      <vt:lpstr>Dominant Gender/Race/Culture  Allies Can…</vt:lpstr>
      <vt:lpstr>Resources</vt:lpstr>
      <vt:lpstr>Questions (addressed during panel)</vt:lpstr>
      <vt:lpstr>Additional Questions Submitted</vt:lpstr>
      <vt:lpstr>Additional Questions Submitted</vt:lpstr>
      <vt:lpstr>Additional Questions Submitted</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Panel: Diversity in AI</dc:title>
  <dc:creator>Marie desJardins</dc:creator>
  <cp:lastModifiedBy>Marie desJardins</cp:lastModifiedBy>
  <cp:revision>61</cp:revision>
  <dcterms:created xsi:type="dcterms:W3CDTF">2019-08-10T03:06:09Z</dcterms:created>
  <dcterms:modified xsi:type="dcterms:W3CDTF">2019-08-18T09:11:27Z</dcterms:modified>
</cp:coreProperties>
</file>